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7" r:id="rId2"/>
    <p:sldId id="276" r:id="rId3"/>
    <p:sldId id="260" r:id="rId4"/>
    <p:sldId id="275" r:id="rId5"/>
    <p:sldId id="277" r:id="rId6"/>
    <p:sldId id="259" r:id="rId7"/>
    <p:sldId id="286" r:id="rId8"/>
    <p:sldId id="283" r:id="rId9"/>
    <p:sldId id="279" r:id="rId10"/>
    <p:sldId id="280" r:id="rId11"/>
    <p:sldId id="281" r:id="rId12"/>
    <p:sldId id="273" r:id="rId13"/>
    <p:sldId id="264" r:id="rId14"/>
    <p:sldId id="272" r:id="rId15"/>
    <p:sldId id="263" r:id="rId16"/>
    <p:sldId id="269" r:id="rId17"/>
    <p:sldId id="271" r:id="rId18"/>
    <p:sldId id="282" r:id="rId19"/>
    <p:sldId id="265" r:id="rId20"/>
    <p:sldId id="284" r:id="rId21"/>
    <p:sldId id="285" r:id="rId22"/>
    <p:sldId id="267" r:id="rId23"/>
    <p:sldId id="268" r:id="rId2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69" autoAdjust="0"/>
  </p:normalViewPr>
  <p:slideViewPr>
    <p:cSldViewPr snapToGrid="0" snapToObjects="1">
      <p:cViewPr>
        <p:scale>
          <a:sx n="94" d="100"/>
          <a:sy n="94" d="100"/>
        </p:scale>
        <p:origin x="-53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CA1805-832E-C542-B5B2-E99513924291}" type="datetimeFigureOut">
              <a:rPr kumimoji="1" lang="ja-JP" altLang="en-US" smtClean="0"/>
              <a:t>16/03/02</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8B9591-CBE1-D04F-98D5-79CEDA5EABFE}" type="slidenum">
              <a:rPr kumimoji="1" lang="ja-JP" altLang="en-US" smtClean="0"/>
              <a:t>‹#›</a:t>
            </a:fld>
            <a:endParaRPr kumimoji="1" lang="ja-JP" altLang="en-US"/>
          </a:p>
        </p:txBody>
      </p:sp>
    </p:spTree>
    <p:extLst>
      <p:ext uri="{BB962C8B-B14F-4D97-AF65-F5344CB8AC3E}">
        <p14:creationId xmlns:p14="http://schemas.microsoft.com/office/powerpoint/2010/main" val="414285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239045-8DA8-2240-A8EC-4ED038A95131}" type="datetimeFigureOut">
              <a:rPr kumimoji="1" lang="ja-JP" altLang="en-US" smtClean="0"/>
              <a:t>16/03/02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01DED0-A1C8-DD47-AD0D-ACB738738779}" type="slidenum">
              <a:rPr kumimoji="1" lang="ja-JP" altLang="en-US" smtClean="0"/>
              <a:t>‹#›</a:t>
            </a:fld>
            <a:endParaRPr kumimoji="1" lang="ja-JP" altLang="en-US"/>
          </a:p>
        </p:txBody>
      </p:sp>
    </p:spTree>
    <p:extLst>
      <p:ext uri="{BB962C8B-B14F-4D97-AF65-F5344CB8AC3E}">
        <p14:creationId xmlns:p14="http://schemas.microsoft.com/office/powerpoint/2010/main" val="51859405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13:04) -----</a:t>
            </a:r>
          </a:p>
          <a:p>
            <a:r>
              <a:rPr kumimoji="1" lang="ja-JP" altLang="en-US"/>
              <a:t>特徴語との自動対応によるゲーム局面の検索</a:t>
            </a:r>
          </a:p>
          <a:p>
            <a:r>
              <a:rPr kumimoji="1" lang="ja-JP" altLang="en-US"/>
              <a:t>京都大学</a:t>
            </a:r>
          </a:p>
          <a:p>
            <a:r>
              <a:rPr kumimoji="1" lang="ja-JP" altLang="en-US"/>
              <a:t>牛久</a:t>
            </a:r>
          </a:p>
          <a:p>
            <a:r>
              <a:rPr kumimoji="1" lang="ja-JP" altLang="en-US"/>
              <a:t>します</a:t>
            </a:r>
          </a:p>
          <a:p>
            <a:r>
              <a:rPr kumimoji="1" lang="ja-JP" altLang="en-US"/>
              <a:t>今日はよろしくお願いします</a:t>
            </a:r>
          </a:p>
          <a:p>
            <a:endParaRPr kumimoji="1" lang="ja-JP" altLang="en-US"/>
          </a:p>
          <a:p>
            <a:endParaRPr kumimoji="1" lang="ja-JP" altLang="en-US"/>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a:t>
            </a:fld>
            <a:endParaRPr kumimoji="1" lang="ja-JP" altLang="en-US"/>
          </a:p>
        </p:txBody>
      </p:sp>
    </p:spTree>
    <p:extLst>
      <p:ext uri="{BB962C8B-B14F-4D97-AF65-F5344CB8AC3E}">
        <p14:creationId xmlns:p14="http://schemas.microsoft.com/office/powerpoint/2010/main" val="269368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解説文に対しては、単語分割と固有表現抽出を行います。将棋特有の単語を拾ってくる</a:t>
            </a:r>
            <a:endParaRPr kumimoji="1" lang="en-US" altLang="ja-JP" dirty="0" smtClean="0"/>
          </a:p>
          <a:p>
            <a:r>
              <a:rPr kumimoji="1" lang="ja-JP" altLang="en-US" dirty="0" smtClean="0"/>
              <a:t>この例だと、ご機嫌中飛車、丸山ワクチンという特徴語が、拾って来れます。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10</a:t>
            </a:fld>
            <a:endParaRPr kumimoji="1" lang="ja-JP" altLang="en-US"/>
          </a:p>
        </p:txBody>
      </p:sp>
    </p:spTree>
    <p:extLst>
      <p:ext uri="{BB962C8B-B14F-4D97-AF65-F5344CB8AC3E}">
        <p14:creationId xmlns:p14="http://schemas.microsoft.com/office/powerpoint/2010/main" val="3699108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最後に、それらの局面素性を入力、特徴語をラベルとして、</a:t>
            </a:r>
            <a:r>
              <a:rPr kumimoji="1" lang="en-US" altLang="ja-JP" dirty="0" smtClean="0"/>
              <a:t>Neural Network</a:t>
            </a:r>
            <a:r>
              <a:rPr kumimoji="1" lang="ja-JP" altLang="en-US" dirty="0" smtClean="0"/>
              <a:t>での学習を行います。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11</a:t>
            </a:fld>
            <a:endParaRPr kumimoji="1" lang="ja-JP" altLang="en-US"/>
          </a:p>
        </p:txBody>
      </p:sp>
    </p:spTree>
    <p:extLst>
      <p:ext uri="{BB962C8B-B14F-4D97-AF65-F5344CB8AC3E}">
        <p14:creationId xmlns:p14="http://schemas.microsoft.com/office/powerpoint/2010/main" val="3499212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特徴語について細くしておく</a:t>
            </a:r>
            <a:r>
              <a:rPr kumimoji="1" lang="en-US" altLang="ja-JP" dirty="0" smtClean="0"/>
              <a:t>t</a:t>
            </a:r>
            <a:r>
              <a:rPr kumimoji="1" lang="ja-JP" altLang="en-US" dirty="0" smtClean="0"/>
              <a:t>お、このような故有表現でして、戦法、囲い、人物名といった、こゆうひょうげんタグを付与シア</a:t>
            </a:r>
            <a:r>
              <a:rPr kumimoji="1" lang="en-US" altLang="ja-JP" dirty="0" smtClean="0"/>
              <a:t>m</a:t>
            </a:r>
            <a:r>
              <a:rPr kumimoji="1" lang="ja-JP" altLang="en-US" dirty="0" smtClean="0"/>
              <a:t>す。</a:t>
            </a:r>
            <a:endParaRPr kumimoji="1" lang="en-US" altLang="ja-JP" dirty="0" smtClean="0"/>
          </a:p>
          <a:p>
            <a:r>
              <a:rPr kumimoji="1" lang="ja-JP" altLang="en-US" dirty="0" smtClean="0"/>
              <a:t>今回は、簡単のため、</a:t>
            </a:r>
            <a:r>
              <a:rPr kumimoji="1" lang="en-US" altLang="ja-JP" dirty="0" smtClean="0"/>
              <a:t>St</a:t>
            </a:r>
            <a:r>
              <a:rPr kumimoji="1" lang="ja-JP" altLang="en-US" dirty="0" smtClean="0"/>
              <a:t>と</a:t>
            </a:r>
            <a:r>
              <a:rPr kumimoji="1" lang="en-US" altLang="ja-JP" dirty="0" err="1" smtClean="0"/>
              <a:t>Ca</a:t>
            </a:r>
            <a:r>
              <a:rPr kumimoji="1" lang="ja-JP" altLang="en-US" dirty="0" smtClean="0"/>
              <a:t>に限定させていただきました。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12</a:t>
            </a:fld>
            <a:endParaRPr kumimoji="1" lang="ja-JP" altLang="en-US"/>
          </a:p>
        </p:txBody>
      </p:sp>
    </p:spTree>
    <p:extLst>
      <p:ext uri="{BB962C8B-B14F-4D97-AF65-F5344CB8AC3E}">
        <p14:creationId xmlns:p14="http://schemas.microsoft.com/office/powerpoint/2010/main" val="4144361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先ほど学習した、ニューらる</a:t>
            </a:r>
            <a:r>
              <a:rPr kumimoji="1" lang="en-US" altLang="ja-JP" dirty="0" smtClean="0"/>
              <a:t>Network</a:t>
            </a:r>
            <a:r>
              <a:rPr kumimoji="1" lang="ja-JP" altLang="en-US" dirty="0" smtClean="0"/>
              <a:t>を利用して、コメントが付与されていない、局面にたいして、特徴語のスコアを出力させます。スコアが</a:t>
            </a:r>
            <a:r>
              <a:rPr kumimoji="1" lang="en-US" altLang="ja-JP" dirty="0" smtClean="0"/>
              <a:t>1</a:t>
            </a:r>
            <a:r>
              <a:rPr kumimoji="1" lang="ja-JP" altLang="en-US" dirty="0" smtClean="0"/>
              <a:t>に近いほど、その特徴語と、局面が対応しています。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13</a:t>
            </a:fld>
            <a:endParaRPr kumimoji="1" lang="ja-JP" altLang="en-US"/>
          </a:p>
        </p:txBody>
      </p:sp>
    </p:spTree>
    <p:extLst>
      <p:ext uri="{BB962C8B-B14F-4D97-AF65-F5344CB8AC3E}">
        <p14:creationId xmlns:p14="http://schemas.microsoft.com/office/powerpoint/2010/main" val="729447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最後に、検索部分ですが、最初に説明したように、検索対象の局面全てに対し、スコアを計算し、検索クエリを投げることで、そのスコアが大きい順に出力を行います。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14</a:t>
            </a:fld>
            <a:endParaRPr kumimoji="1" lang="ja-JP" altLang="en-US"/>
          </a:p>
        </p:txBody>
      </p:sp>
    </p:spTree>
    <p:extLst>
      <p:ext uri="{BB962C8B-B14F-4D97-AF65-F5344CB8AC3E}">
        <p14:creationId xmlns:p14="http://schemas.microsoft.com/office/powerpoint/2010/main" val="2451296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最後に、実験設定です。</a:t>
            </a:r>
            <a:endParaRPr kumimoji="1" lang="en-US" altLang="ja-JP" dirty="0" smtClean="0"/>
          </a:p>
          <a:p>
            <a:r>
              <a:rPr kumimoji="1" lang="ja-JP" altLang="en-US" dirty="0" smtClean="0"/>
              <a:t>訓練データとしては、およそ</a:t>
            </a:r>
            <a:r>
              <a:rPr kumimoji="1" lang="en-US" altLang="ja-JP" dirty="0" smtClean="0"/>
              <a:t>4000</a:t>
            </a:r>
            <a:r>
              <a:rPr kumimoji="1" lang="ja-JP" altLang="en-US" dirty="0" smtClean="0"/>
              <a:t>局面を利用しました。</a:t>
            </a:r>
            <a:endParaRPr kumimoji="1" lang="en-US" altLang="ja-JP" dirty="0" smtClean="0"/>
          </a:p>
          <a:p>
            <a:r>
              <a:rPr kumimoji="1" lang="ja-JP" altLang="en-US" dirty="0" smtClean="0"/>
              <a:t>検索対象としては約</a:t>
            </a:r>
            <a:r>
              <a:rPr kumimoji="1" lang="en-US" altLang="ja-JP" dirty="0" smtClean="0"/>
              <a:t>100000</a:t>
            </a:r>
            <a:r>
              <a:rPr kumimoji="1" lang="ja-JP" altLang="en-US" dirty="0" smtClean="0"/>
              <a:t>局面</a:t>
            </a:r>
            <a:endParaRPr kumimoji="1" lang="en-US" altLang="ja-JP" dirty="0" smtClean="0"/>
          </a:p>
          <a:p>
            <a:endParaRPr kumimoji="1" lang="en-US" altLang="ja-JP" dirty="0" smtClean="0"/>
          </a:p>
          <a:p>
            <a:r>
              <a:rPr kumimoji="1" lang="ja-JP" altLang="en-US" dirty="0" smtClean="0"/>
              <a:t>学習器にかんして、</a:t>
            </a:r>
            <a:endParaRPr kumimoji="1" lang="en-US" altLang="ja-JP" dirty="0" smtClean="0"/>
          </a:p>
          <a:p>
            <a:r>
              <a:rPr kumimoji="1" lang="en-US" altLang="ja-JP" dirty="0" smtClean="0"/>
              <a:t>6</a:t>
            </a:r>
            <a:r>
              <a:rPr kumimoji="1" lang="ja-JP" altLang="en-US" dirty="0" smtClean="0"/>
              <a:t>層の</a:t>
            </a:r>
            <a:r>
              <a:rPr kumimoji="1" lang="en-US" altLang="ja-JP" dirty="0" err="1" smtClean="0"/>
              <a:t>NeuralNetwork</a:t>
            </a:r>
            <a:r>
              <a:rPr kumimoji="1" lang="ja-JP" altLang="en-US" dirty="0" smtClean="0"/>
              <a:t>を利用しました。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15</a:t>
            </a:fld>
            <a:endParaRPr kumimoji="1" lang="ja-JP" altLang="en-US"/>
          </a:p>
        </p:txBody>
      </p:sp>
    </p:spTree>
    <p:extLst>
      <p:ext uri="{BB962C8B-B14F-4D97-AF65-F5344CB8AC3E}">
        <p14:creationId xmlns:p14="http://schemas.microsoft.com/office/powerpoint/2010/main" val="2178819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検索クエリとして、</a:t>
            </a:r>
            <a:r>
              <a:rPr kumimoji="1" lang="en-US" altLang="ja-JP" dirty="0" err="1" smtClean="0"/>
              <a:t>St,Ca</a:t>
            </a:r>
            <a:r>
              <a:rPr kumimoji="1" lang="ja-JP" altLang="en-US" dirty="0" smtClean="0"/>
              <a:t>ごとに</a:t>
            </a:r>
            <a:r>
              <a:rPr kumimoji="1" lang="en-US" altLang="ja-JP" dirty="0" smtClean="0"/>
              <a:t>10</a:t>
            </a:r>
            <a:r>
              <a:rPr kumimoji="1" lang="ja-JP" altLang="en-US" dirty="0" smtClean="0"/>
              <a:t>種類ずつ絵浴びました。</a:t>
            </a:r>
            <a:endParaRPr kumimoji="1" lang="en-US" altLang="ja-JP" dirty="0" smtClean="0"/>
          </a:p>
          <a:p>
            <a:r>
              <a:rPr kumimoji="1" lang="ja-JP" altLang="en-US" dirty="0" smtClean="0"/>
              <a:t>それぞの検索クエリごとに検索結果の上位</a:t>
            </a:r>
            <a:r>
              <a:rPr kumimoji="1" lang="en-US" altLang="ja-JP" dirty="0" smtClean="0"/>
              <a:t>20</a:t>
            </a:r>
            <a:r>
              <a:rPr kumimoji="1" lang="ja-JP" altLang="en-US" dirty="0" smtClean="0"/>
              <a:t>件づつ提示し、以下の</a:t>
            </a:r>
            <a:r>
              <a:rPr kumimoji="1" lang="en-US" altLang="ja-JP" dirty="0" smtClean="0"/>
              <a:t>4</a:t>
            </a:r>
            <a:r>
              <a:rPr kumimoji="1" lang="ja-JP" altLang="en-US" dirty="0" smtClean="0"/>
              <a:t>段階で評価してもらいました。</a:t>
            </a:r>
            <a:endParaRPr kumimoji="1" lang="en-US" altLang="ja-JP" dirty="0" smtClean="0"/>
          </a:p>
          <a:p>
            <a:r>
              <a:rPr kumimoji="1" lang="en-US" altLang="ja-JP" dirty="0" smtClean="0"/>
              <a:t>Y</a:t>
            </a:r>
            <a:r>
              <a:rPr kumimoji="1" lang="ja-JP" altLang="en-US" dirty="0" smtClean="0"/>
              <a:t>　は正解</a:t>
            </a:r>
            <a:endParaRPr kumimoji="1" lang="en-US" altLang="ja-JP" dirty="0" smtClean="0"/>
          </a:p>
          <a:p>
            <a:r>
              <a:rPr kumimoji="1" lang="en-US" altLang="ja-JP" dirty="0" smtClean="0"/>
              <a:t>F </a:t>
            </a:r>
            <a:r>
              <a:rPr kumimoji="1" lang="ja-JP" altLang="en-US" dirty="0" smtClean="0"/>
              <a:t>は、まだ、マッチしていないが、すぐになるであろう</a:t>
            </a:r>
            <a:endParaRPr kumimoji="1" lang="en-US" altLang="ja-JP" dirty="0" smtClean="0"/>
          </a:p>
          <a:p>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16</a:t>
            </a:fld>
            <a:endParaRPr kumimoji="1" lang="ja-JP" altLang="en-US"/>
          </a:p>
        </p:txBody>
      </p:sp>
    </p:spTree>
    <p:extLst>
      <p:ext uri="{BB962C8B-B14F-4D97-AF65-F5344CB8AC3E}">
        <p14:creationId xmlns:p14="http://schemas.microsoft.com/office/powerpoint/2010/main" val="10917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結果として、このようになりました、明確にうまくいっている局面もあれば、急戦矢倉などあまりうまくいっていない局面もまああるのかなと</a:t>
            </a:r>
            <a:endParaRPr kumimoji="1" lang="en-US" altLang="ja-JP" dirty="0" smtClean="0"/>
          </a:p>
          <a:p>
            <a:r>
              <a:rPr kumimoji="1" lang="ja-JP" altLang="en-US" dirty="0" smtClean="0"/>
              <a:t>トータルで言えば、だいたい</a:t>
            </a:r>
            <a:r>
              <a:rPr kumimoji="1" lang="en-US" altLang="ja-JP" dirty="0" smtClean="0"/>
              <a:t>7</a:t>
            </a:r>
            <a:r>
              <a:rPr kumimoji="1" lang="ja-JP" altLang="en-US" dirty="0" smtClean="0"/>
              <a:t>割くらいは</a:t>
            </a:r>
            <a:r>
              <a:rPr kumimoji="1" lang="en-US" altLang="ja-JP" dirty="0" smtClean="0"/>
              <a:t>Y,F</a:t>
            </a:r>
            <a:r>
              <a:rPr kumimoji="1" lang="ja-JP" altLang="en-US" dirty="0" smtClean="0"/>
              <a:t>にマッチしている都いってもいいのでは。。。と考えてます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17</a:t>
            </a:fld>
            <a:endParaRPr kumimoji="1" lang="ja-JP" altLang="en-US"/>
          </a:p>
        </p:txBody>
      </p:sp>
    </p:spTree>
    <p:extLst>
      <p:ext uri="{BB962C8B-B14F-4D97-AF65-F5344CB8AC3E}">
        <p14:creationId xmlns:p14="http://schemas.microsoft.com/office/powerpoint/2010/main" val="3698616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結果として、このようになりました、明確にうまくいっている局面もあれば、急戦矢倉などあまりうまくいっていない局面もまああるのかなと</a:t>
            </a:r>
            <a:endParaRPr kumimoji="1" lang="en-US" altLang="ja-JP" dirty="0" smtClean="0"/>
          </a:p>
          <a:p>
            <a:r>
              <a:rPr kumimoji="1" lang="ja-JP" altLang="en-US" dirty="0" smtClean="0"/>
              <a:t>トータルで言えば、だいたい</a:t>
            </a:r>
            <a:r>
              <a:rPr kumimoji="1" lang="en-US" altLang="ja-JP" dirty="0" smtClean="0"/>
              <a:t>7</a:t>
            </a:r>
            <a:r>
              <a:rPr kumimoji="1" lang="ja-JP" altLang="en-US" dirty="0" smtClean="0"/>
              <a:t>割くらいは</a:t>
            </a:r>
            <a:r>
              <a:rPr kumimoji="1" lang="en-US" altLang="ja-JP" dirty="0" smtClean="0"/>
              <a:t>Y,F</a:t>
            </a:r>
            <a:r>
              <a:rPr kumimoji="1" lang="ja-JP" altLang="en-US" dirty="0" smtClean="0"/>
              <a:t>にマッチしている都いってもいいのでは。。。と考えてます</a:t>
            </a:r>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18</a:t>
            </a:fld>
            <a:endParaRPr kumimoji="1" lang="ja-JP" altLang="en-US"/>
          </a:p>
        </p:txBody>
      </p:sp>
    </p:spTree>
    <p:extLst>
      <p:ext uri="{BB962C8B-B14F-4D97-AF65-F5344CB8AC3E}">
        <p14:creationId xmlns:p14="http://schemas.microsoft.com/office/powerpoint/2010/main" val="3698616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また、結果の具体的安例ですが、左側がご機嫌中飛車という曲園の例で、右側が局面検索で引っ張ってきた局面の例です。</a:t>
            </a:r>
            <a:endParaRPr kumimoji="1" lang="en-US" altLang="ja-JP" dirty="0" smtClean="0"/>
          </a:p>
          <a:p>
            <a:r>
              <a:rPr kumimoji="1" lang="ja-JP" altLang="en-US" dirty="0" smtClean="0"/>
              <a:t>ご機嫌中飛車は、後手番の戦法の例でして、上側の飛車が</a:t>
            </a:r>
            <a:r>
              <a:rPr kumimoji="1" lang="en-US" altLang="ja-JP" dirty="0" smtClean="0"/>
              <a:t>5</a:t>
            </a:r>
            <a:r>
              <a:rPr kumimoji="1" lang="ja-JP" altLang="en-US" dirty="0" smtClean="0"/>
              <a:t>列中央に</a:t>
            </a:r>
            <a:r>
              <a:rPr kumimoji="1" lang="en-US" altLang="ja-JP" dirty="0" smtClean="0"/>
              <a:t>1</a:t>
            </a:r>
            <a:r>
              <a:rPr kumimoji="1" lang="ja-JP" altLang="en-US" dirty="0" smtClean="0"/>
              <a:t>しており、角同士が斜めに向かい合っているのが特徴で、評価で</a:t>
            </a:r>
            <a:r>
              <a:rPr kumimoji="1" lang="en-US" altLang="ja-JP" dirty="0" smtClean="0"/>
              <a:t>Y</a:t>
            </a:r>
            <a:r>
              <a:rPr kumimoji="1" lang="ja-JP" altLang="en-US" dirty="0" smtClean="0"/>
              <a:t>とされた結果例では、このような特徴を押さえていることが確認できます。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19</a:t>
            </a:fld>
            <a:endParaRPr kumimoji="1" lang="ja-JP" altLang="en-US"/>
          </a:p>
        </p:txBody>
      </p:sp>
    </p:spTree>
    <p:extLst>
      <p:ext uri="{BB962C8B-B14F-4D97-AF65-F5344CB8AC3E}">
        <p14:creationId xmlns:p14="http://schemas.microsoft.com/office/powerpoint/2010/main" val="337943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ja-JP" altLang="en-US" dirty="0"/>
              <a:t>----- 会議メモ (16/03/01 13:04) -----</a:t>
            </a:r>
          </a:p>
          <a:p>
            <a:r>
              <a:rPr kumimoji="1" lang="ja-JP" altLang="en-US" dirty="0"/>
              <a:t>研究の概要としまして、非言語データの自然言語での検索を提案します。</a:t>
            </a:r>
          </a:p>
          <a:p>
            <a:r>
              <a:rPr kumimoji="1" lang="ja-JP" altLang="en-US" dirty="0"/>
              <a:t>株価のチャートあるいは、医療用の心電図といった非言語データの増加とともに検索需要は高まっていると考えれあれっます</a:t>
            </a:r>
          </a:p>
          <a:p>
            <a:r>
              <a:rPr kumimoji="1" lang="ja-JP" altLang="en-US" dirty="0"/>
              <a:t>今回は、その中でもゲーム、将棋の棋譜というものに着目してお話ししたいと思います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2</a:t>
            </a:fld>
            <a:endParaRPr kumimoji="1" lang="ja-JP" altLang="en-US"/>
          </a:p>
        </p:txBody>
      </p:sp>
    </p:spTree>
    <p:extLst>
      <p:ext uri="{BB962C8B-B14F-4D97-AF65-F5344CB8AC3E}">
        <p14:creationId xmlns:p14="http://schemas.microsoft.com/office/powerpoint/2010/main" val="38487105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また、結果の具体的安例ですが、左側がご機嫌中飛車という曲園の例で、右側が局面検索で引っ張ってきた局面の例です。</a:t>
            </a:r>
            <a:endParaRPr kumimoji="1" lang="en-US" altLang="ja-JP" dirty="0" smtClean="0"/>
          </a:p>
          <a:p>
            <a:r>
              <a:rPr kumimoji="1" lang="ja-JP" altLang="en-US" dirty="0" smtClean="0"/>
              <a:t>ご機嫌中飛車は、後手番の戦法の例でして、上側の飛車が</a:t>
            </a:r>
            <a:r>
              <a:rPr kumimoji="1" lang="en-US" altLang="ja-JP" dirty="0" smtClean="0"/>
              <a:t>5</a:t>
            </a:r>
            <a:r>
              <a:rPr kumimoji="1" lang="ja-JP" altLang="en-US" dirty="0" smtClean="0"/>
              <a:t>列中央に</a:t>
            </a:r>
            <a:r>
              <a:rPr kumimoji="1" lang="en-US" altLang="ja-JP" dirty="0" smtClean="0"/>
              <a:t>1</a:t>
            </a:r>
            <a:r>
              <a:rPr kumimoji="1" lang="ja-JP" altLang="en-US" dirty="0" smtClean="0"/>
              <a:t>しており、角同士が斜めに向かい合っているのが特徴で、評価で</a:t>
            </a:r>
            <a:r>
              <a:rPr kumimoji="1" lang="en-US" altLang="ja-JP" dirty="0" smtClean="0"/>
              <a:t>Y</a:t>
            </a:r>
            <a:r>
              <a:rPr kumimoji="1" lang="ja-JP" altLang="en-US" dirty="0" smtClean="0"/>
              <a:t>とされた結果例では、このような特徴を押さえていることが確認できます。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20</a:t>
            </a:fld>
            <a:endParaRPr kumimoji="1" lang="ja-JP" altLang="en-US"/>
          </a:p>
        </p:txBody>
      </p:sp>
    </p:spTree>
    <p:extLst>
      <p:ext uri="{BB962C8B-B14F-4D97-AF65-F5344CB8AC3E}">
        <p14:creationId xmlns:p14="http://schemas.microsoft.com/office/powerpoint/2010/main" val="3379435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また、結果の具体的安例ですが、左側がご機嫌中飛車という曲園の例で、右側が局面検索で引っ張ってきた局面の例です。</a:t>
            </a:r>
            <a:endParaRPr kumimoji="1" lang="en-US" altLang="ja-JP" dirty="0" smtClean="0"/>
          </a:p>
          <a:p>
            <a:r>
              <a:rPr kumimoji="1" lang="ja-JP" altLang="en-US" dirty="0" smtClean="0"/>
              <a:t>ご機嫌中飛車は、後手番の戦法の例でして、上側の飛車が</a:t>
            </a:r>
            <a:r>
              <a:rPr kumimoji="1" lang="en-US" altLang="ja-JP" dirty="0" smtClean="0"/>
              <a:t>5</a:t>
            </a:r>
            <a:r>
              <a:rPr kumimoji="1" lang="ja-JP" altLang="en-US" dirty="0" smtClean="0"/>
              <a:t>列中央に</a:t>
            </a:r>
            <a:r>
              <a:rPr kumimoji="1" lang="en-US" altLang="ja-JP" dirty="0" smtClean="0"/>
              <a:t>1</a:t>
            </a:r>
            <a:r>
              <a:rPr kumimoji="1" lang="ja-JP" altLang="en-US" dirty="0" smtClean="0"/>
              <a:t>しており、角同士が斜めに向かい合っているのが特徴で、評価で</a:t>
            </a:r>
            <a:r>
              <a:rPr kumimoji="1" lang="en-US" altLang="ja-JP" dirty="0" smtClean="0"/>
              <a:t>Y</a:t>
            </a:r>
            <a:r>
              <a:rPr kumimoji="1" lang="ja-JP" altLang="en-US" dirty="0" smtClean="0"/>
              <a:t>とされた結果例では、このような特徴を押さえていることが確認できます。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21</a:t>
            </a:fld>
            <a:endParaRPr kumimoji="1" lang="ja-JP" altLang="en-US"/>
          </a:p>
        </p:txBody>
      </p:sp>
    </p:spTree>
    <p:extLst>
      <p:ext uri="{BB962C8B-B14F-4D97-AF65-F5344CB8AC3E}">
        <p14:creationId xmlns:p14="http://schemas.microsoft.com/office/powerpoint/2010/main" val="33794359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まとめと、今後の展望です</a:t>
            </a:r>
            <a:r>
              <a:rPr kumimoji="1" lang="en-US" altLang="ja-JP" dirty="0" smtClean="0"/>
              <a:t>g</a:t>
            </a:r>
            <a:r>
              <a:rPr kumimoji="1" lang="ja-JP" altLang="en-US" dirty="0" smtClean="0"/>
              <a:t>あ、</a:t>
            </a:r>
            <a:endParaRPr kumimoji="1" lang="en-US" altLang="ja-JP" dirty="0" smtClean="0"/>
          </a:p>
          <a:p>
            <a:r>
              <a:rPr kumimoji="1" lang="ja-JP" altLang="en-US" dirty="0" smtClean="0"/>
              <a:t>まとめとしては、局面と対応する解説文を利用することで、解説文のついていない局面に特徴語を付与し、検索を行えました、</a:t>
            </a:r>
            <a:endParaRPr kumimoji="1" lang="en-US" altLang="ja-JP" dirty="0" smtClean="0"/>
          </a:p>
          <a:p>
            <a:endParaRPr kumimoji="1" lang="en-US" altLang="ja-JP" dirty="0" smtClean="0"/>
          </a:p>
          <a:p>
            <a:r>
              <a:rPr kumimoji="1" lang="ja-JP" altLang="en-US" dirty="0" smtClean="0"/>
              <a:t>今後の展望としては、</a:t>
            </a:r>
            <a:endParaRPr kumimoji="1" lang="en-US" altLang="ja-JP" dirty="0" smtClean="0"/>
          </a:p>
          <a:p>
            <a:r>
              <a:rPr kumimoji="1" lang="en-US" altLang="ja-JP" dirty="0" smtClean="0"/>
              <a:t>	</a:t>
            </a:r>
            <a:r>
              <a:rPr kumimoji="1" lang="ja-JP" altLang="en-US" dirty="0" smtClean="0"/>
              <a:t>・評価が評価者に依存したものであり、データセットを作成するなどして、より定量的な評価を行いたいです。</a:t>
            </a:r>
            <a:endParaRPr kumimoji="1" lang="en-US" altLang="ja-JP" dirty="0" smtClean="0"/>
          </a:p>
          <a:p>
            <a:r>
              <a:rPr kumimoji="1" lang="en-US" altLang="ja-JP" dirty="0" smtClean="0"/>
              <a:t>	</a:t>
            </a:r>
            <a:r>
              <a:rPr kumimoji="1" lang="ja-JP" altLang="en-US" dirty="0" smtClean="0"/>
              <a:t>・また、先ほどの結果でも言いましたが、うまくできる特徴語及び、できない特徴語になぜさがあるのかということにかんして、エラー分析を行いたいです</a:t>
            </a:r>
            <a:endParaRPr kumimoji="1" lang="en-US" altLang="ja-JP" dirty="0" smtClean="0"/>
          </a:p>
          <a:p>
            <a:r>
              <a:rPr kumimoji="1" lang="en-US" altLang="ja-JP" dirty="0" smtClean="0"/>
              <a:t>	</a:t>
            </a:r>
            <a:r>
              <a:rPr kumimoji="1" lang="ja-JP" altLang="en-US" dirty="0" smtClean="0"/>
              <a:t>・今回の研究では、特徴語お</a:t>
            </a:r>
            <a:r>
              <a:rPr kumimoji="1" lang="en-US" altLang="ja-JP" dirty="0" smtClean="0"/>
              <a:t>w</a:t>
            </a:r>
            <a:r>
              <a:rPr kumimoji="1" lang="ja-JP" altLang="en-US" dirty="0" smtClean="0"/>
              <a:t>限定していましたが、限定せずに他の固有表現抽出タグにかんしても行いたいと考えてイア</a:t>
            </a:r>
            <a:r>
              <a:rPr kumimoji="1" lang="en-US" altLang="ja-JP" dirty="0" smtClean="0"/>
              <a:t>m</a:t>
            </a:r>
            <a:r>
              <a:rPr kumimoji="1" lang="ja-JP" altLang="en-US" dirty="0" smtClean="0"/>
              <a:t>す</a:t>
            </a:r>
            <a:endParaRPr kumimoji="1" lang="en-US" altLang="ja-JP" dirty="0" smtClean="0"/>
          </a:p>
          <a:p>
            <a:r>
              <a:rPr kumimoji="1" lang="en-US" altLang="ja-JP" dirty="0" smtClean="0"/>
              <a:t>	</a:t>
            </a:r>
            <a:r>
              <a:rPr kumimoji="1" lang="ja-JP" altLang="en-US" dirty="0" smtClean="0"/>
              <a:t>・将棋だけに限らず、より汎用劇て</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22</a:t>
            </a:fld>
            <a:endParaRPr kumimoji="1" lang="ja-JP" altLang="en-US"/>
          </a:p>
        </p:txBody>
      </p:sp>
    </p:spTree>
    <p:extLst>
      <p:ext uri="{BB962C8B-B14F-4D97-AF65-F5344CB8AC3E}">
        <p14:creationId xmlns:p14="http://schemas.microsoft.com/office/powerpoint/2010/main" val="2050767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13:04) -----</a:t>
            </a:r>
          </a:p>
          <a:p>
            <a:r>
              <a:rPr kumimoji="1" lang="ja-JP" altLang="en-US"/>
              <a:t>将棋自身も、インターネット上にの将棋対戦の環境や</a:t>
            </a:r>
          </a:p>
          <a:p>
            <a:r>
              <a:rPr kumimoji="1" lang="ja-JP" altLang="en-US"/>
              <a:t>プロの棋譜公開などにより、検索の需要は高まっていると考えられます</a:t>
            </a:r>
          </a:p>
          <a:p>
            <a:r>
              <a:rPr kumimoji="1" lang="ja-JP" altLang="en-US"/>
              <a:t>例えば、NHK杯テレビ将棋トーナメントという将棋の</a:t>
            </a:r>
          </a:p>
          <a:p>
            <a:r>
              <a:rPr kumimoji="1" lang="ja-JP" altLang="en-US"/>
              <a:t>----- 会議メモ (16/03/01 13:20) -----</a:t>
            </a:r>
          </a:p>
          <a:p>
            <a:r>
              <a:rPr kumimoji="1" lang="ja-JP" altLang="en-US"/>
              <a:t>棋戦の棋譜は、ほぼ即日にインターネット上に公開されており、インターネット上で誰にも触れられる環境にあると考えています。</a:t>
            </a:r>
          </a:p>
          <a:p>
            <a:endParaRPr kumimoji="1" lang="ja-JP" altLang="en-US"/>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3</a:t>
            </a:fld>
            <a:endParaRPr kumimoji="1" lang="ja-JP" altLang="en-US"/>
          </a:p>
        </p:txBody>
      </p:sp>
    </p:spTree>
    <p:extLst>
      <p:ext uri="{BB962C8B-B14F-4D97-AF65-F5344CB8AC3E}">
        <p14:creationId xmlns:p14="http://schemas.microsoft.com/office/powerpoint/2010/main" val="727809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13:20) -----</a:t>
            </a:r>
          </a:p>
          <a:p>
            <a:r>
              <a:rPr kumimoji="1" lang="ja-JP" altLang="en-US"/>
              <a:t>そのような検索ニーズに対して、言語を用いた検索を提案いたします。</a:t>
            </a:r>
          </a:p>
          <a:p>
            <a:r>
              <a:rPr kumimoji="1" lang="ja-JP" altLang="en-US"/>
              <a:t>具体的な方法としては、このような将棋の局面に対し、将棋の特徴的な単語(以下。特徴語)</a:t>
            </a:r>
          </a:p>
          <a:p>
            <a:r>
              <a:rPr kumimoji="1" lang="ja-JP" altLang="en-US"/>
              <a:t>ごとにスコアを付与します。</a:t>
            </a:r>
          </a:p>
          <a:p>
            <a:r>
              <a:rPr kumimoji="1" lang="ja-JP" altLang="en-US"/>
              <a:t>例えば、スライドのAという局面においては、ご機嫌中飛車急戦矢倉、棒銀、美濃囲いという特徴語に対して、それぞれスコアを付与しています。</a:t>
            </a:r>
          </a:p>
          <a:p>
            <a:endParaRPr kumimoji="1" lang="ja-JP" altLang="en-US"/>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4</a:t>
            </a:fld>
            <a:endParaRPr kumimoji="1" lang="ja-JP" altLang="en-US"/>
          </a:p>
        </p:txBody>
      </p:sp>
    </p:spTree>
    <p:extLst>
      <p:ext uri="{BB962C8B-B14F-4D97-AF65-F5344CB8AC3E}">
        <p14:creationId xmlns:p14="http://schemas.microsoft.com/office/powerpoint/2010/main" val="1667616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13:20) -----</a:t>
            </a:r>
          </a:p>
          <a:p>
            <a:r>
              <a:rPr kumimoji="1" lang="ja-JP" altLang="en-US"/>
              <a:t>検索のクエリとして、特徴語、ここでは、ご機嫌中飛車という戦法の名前を用いると、局面の「ご機嫌中飛車のスコアを参照しまして、その値が大きいものから順に履いていきます。この場合、A,C,Bといった順にランキングをつけることで、</a:t>
            </a:r>
          </a:p>
          <a:p>
            <a:r>
              <a:rPr kumimoji="1" lang="ja-JP" altLang="en-US"/>
              <a:t>ユーザーの投げた特徴語とうまくマッチするような局面を検索しています。</a:t>
            </a:r>
          </a:p>
          <a:p>
            <a:endParaRPr kumimoji="1" lang="ja-JP" altLang="en-US"/>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5</a:t>
            </a:fld>
            <a:endParaRPr kumimoji="1" lang="ja-JP" altLang="en-US"/>
          </a:p>
        </p:txBody>
      </p:sp>
    </p:spTree>
    <p:extLst>
      <p:ext uri="{BB962C8B-B14F-4D97-AF65-F5344CB8AC3E}">
        <p14:creationId xmlns:p14="http://schemas.microsoft.com/office/powerpoint/2010/main" val="133630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13:20) -----</a:t>
            </a:r>
          </a:p>
          <a:p>
            <a:r>
              <a:rPr kumimoji="1" lang="ja-JP" altLang="en-US"/>
              <a:t>関連研究について触れておきます。</a:t>
            </a:r>
          </a:p>
          <a:p>
            <a:r>
              <a:rPr kumimoji="1" lang="ja-JP" altLang="en-US"/>
              <a:t>将棋の局面の検索というタスクにおいてhあは、局面検索と呼ばれる、自分の必要とする局面の全て、あるいは一部を検索クエリとして検索を行います。例えば、この図では、検索クエリとして、緑枠で囲まれた部分を投げることで、</a:t>
            </a:r>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6</a:t>
            </a:fld>
            <a:endParaRPr kumimoji="1" lang="ja-JP" altLang="en-US"/>
          </a:p>
        </p:txBody>
      </p:sp>
    </p:spTree>
    <p:extLst>
      <p:ext uri="{BB962C8B-B14F-4D97-AF65-F5344CB8AC3E}">
        <p14:creationId xmlns:p14="http://schemas.microsoft.com/office/powerpoint/2010/main" val="61166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13:20) -----</a:t>
            </a:r>
          </a:p>
          <a:p>
            <a:r>
              <a:rPr kumimoji="1" lang="ja-JP" altLang="en-US"/>
              <a:t>少し見づらいですが、局面Aにこの検索クエリが含まれているので、局面Aの検索を可能にしています</a:t>
            </a:r>
          </a:p>
          <a:p>
            <a:r>
              <a:rPr kumimoji="1" lang="ja-JP" altLang="en-US"/>
              <a:t>既存の研究手法の利点としては、自分の必要とする局面の一部を正確に投げるので、ミスなく検索することが出来ます。</a:t>
            </a:r>
          </a:p>
          <a:p>
            <a:r>
              <a:rPr kumimoji="1" lang="ja-JP" altLang="en-US"/>
              <a:t>欠点としては、検索クエリが大きくなると入力が煩雑であるということ、また、自分の必要とする局面と少しでも違うような局面に対しては、検索がかけられず限定的であると考えています。</a:t>
            </a:r>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7</a:t>
            </a:fld>
            <a:endParaRPr kumimoji="1" lang="ja-JP" altLang="en-US"/>
          </a:p>
        </p:txBody>
      </p:sp>
    </p:spTree>
    <p:extLst>
      <p:ext uri="{BB962C8B-B14F-4D97-AF65-F5344CB8AC3E}">
        <p14:creationId xmlns:p14="http://schemas.microsoft.com/office/powerpoint/2010/main" val="596484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(16/03/01 13:20) -----</a:t>
            </a:r>
          </a:p>
          <a:p>
            <a:r>
              <a:rPr kumimoji="1" lang="ja-JP" altLang="en-US"/>
              <a:t>少し見づらいですが、局面Aにこの検索クエリが含まれているので、局面Aの検索を可能にしています</a:t>
            </a:r>
          </a:p>
          <a:p>
            <a:r>
              <a:rPr kumimoji="1" lang="ja-JP" altLang="en-US"/>
              <a:t>既存の研究手法の利点としては、自分の必要とする局面の一部を正確に投げるので、ミスなく検索することが出来ます。</a:t>
            </a:r>
          </a:p>
          <a:p>
            <a:r>
              <a:rPr kumimoji="1" lang="ja-JP" altLang="en-US"/>
              <a:t>欠点としては、検索クエリが大きくなると入力が煩雑であるということ、また、自分の必要とする局面と少しでも違うような局面に対しては、検索がかけられず限定的であると考えています。</a:t>
            </a:r>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8</a:t>
            </a:fld>
            <a:endParaRPr kumimoji="1" lang="ja-JP" altLang="en-US"/>
          </a:p>
        </p:txBody>
      </p:sp>
    </p:spTree>
    <p:extLst>
      <p:ext uri="{BB962C8B-B14F-4D97-AF65-F5344CB8AC3E}">
        <p14:creationId xmlns:p14="http://schemas.microsoft.com/office/powerpoint/2010/main" val="596484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ja-JP" altLang="en-US" dirty="0"/>
              <a:t>----- 会議メモ (16/03/01 13:20) -----</a:t>
            </a:r>
          </a:p>
          <a:p>
            <a:r>
              <a:rPr kumimoji="1" lang="ja-JP" altLang="en-US" dirty="0"/>
              <a:t>提案手法に戻ります。スコア部分の学習に関しては、データとして、局面とその解説文のセットを用います。</a:t>
            </a:r>
          </a:p>
          <a:p>
            <a:r>
              <a:rPr kumimoji="1" lang="ja-JP" altLang="en-US" dirty="0"/>
              <a:t>これは、プロ同士の棋譜にたいして、解説文が付与されたものです</a:t>
            </a:r>
            <a:r>
              <a:rPr kumimoji="1" lang="ja-JP" altLang="en-US" dirty="0" smtClean="0"/>
              <a:t>。</a:t>
            </a:r>
            <a:endParaRPr kumimoji="1" lang="en-US" altLang="ja-JP" dirty="0" smtClean="0"/>
          </a:p>
          <a:p>
            <a:r>
              <a:rPr kumimoji="1" lang="ja-JP" altLang="en-US" dirty="0" smtClean="0"/>
              <a:t>まず、局面を局面素性と言われる素性列に変換します。これは、とある</a:t>
            </a:r>
            <a:r>
              <a:rPr kumimoji="1" lang="en-US" altLang="ja-JP" dirty="0" smtClean="0"/>
              <a:t>2</a:t>
            </a:r>
            <a:r>
              <a:rPr kumimoji="1" lang="ja-JP" altLang="en-US" dirty="0" smtClean="0"/>
              <a:t>駒間の関係などを記述したものです。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501DED0-A1C8-DD47-AD0D-ACB738738779}" type="slidenum">
              <a:rPr kumimoji="1" lang="ja-JP" altLang="en-US" smtClean="0"/>
              <a:t>9</a:t>
            </a:fld>
            <a:endParaRPr kumimoji="1" lang="ja-JP" altLang="en-US"/>
          </a:p>
        </p:txBody>
      </p:sp>
    </p:spTree>
    <p:extLst>
      <p:ext uri="{BB962C8B-B14F-4D97-AF65-F5344CB8AC3E}">
        <p14:creationId xmlns:p14="http://schemas.microsoft.com/office/powerpoint/2010/main" val="277723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A2A8A7E-C09E-3F43-9640-4ED6351DE708}" type="datetime1">
              <a:rPr kumimoji="1" lang="ja-JP" altLang="en-US" smtClean="0"/>
              <a:t>16/03/02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327622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1D819F-4E33-8D4E-87AE-0F4710DE2E29}" type="datetime1">
              <a:rPr kumimoji="1" lang="ja-JP" altLang="en-US" smtClean="0"/>
              <a:t>16/03/02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126178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CC93D1-12AC-9B48-BE43-CF0987604036}" type="datetime1">
              <a:rPr kumimoji="1" lang="ja-JP" altLang="en-US" smtClean="0"/>
              <a:t>16/03/02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208446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4FE80B-0E82-0C48-9896-D9825D08CD7B}" type="datetime1">
              <a:rPr kumimoji="1" lang="ja-JP" altLang="en-US" smtClean="0"/>
              <a:t>16/03/02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3272472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BEE2E5A-2E9E-3D47-84AC-1ACCE2ED096B}" type="datetime1">
              <a:rPr kumimoji="1" lang="ja-JP" altLang="en-US" smtClean="0"/>
              <a:t>16/03/02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385964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9C26EE8-B767-8446-8DFB-194345B69467}" type="datetime1">
              <a:rPr kumimoji="1" lang="ja-JP" altLang="en-US" smtClean="0"/>
              <a:t>16/03/02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98881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F22EDE-5A4B-5240-B8ED-B8CCD5E45FE2}" type="datetime1">
              <a:rPr kumimoji="1" lang="ja-JP" altLang="en-US" smtClean="0"/>
              <a:t>16/03/02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1377829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78771DD-0D02-A049-9392-960BDFF42FDC}" type="datetime1">
              <a:rPr kumimoji="1" lang="ja-JP" altLang="en-US" smtClean="0"/>
              <a:t>16/03/02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228484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C1909E-E916-4844-A946-E1B92FAFA294}" type="datetime1">
              <a:rPr kumimoji="1" lang="ja-JP" altLang="en-US" smtClean="0"/>
              <a:t>16/03/02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42468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46F4DD-F821-1A4A-BE35-97177928DD3A}" type="datetime1">
              <a:rPr kumimoji="1" lang="ja-JP" altLang="en-US" smtClean="0"/>
              <a:t>16/03/02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316634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30535B-0500-E84A-BC4A-593EC939EE6F}" type="datetime1">
              <a:rPr kumimoji="1" lang="ja-JP" altLang="en-US" smtClean="0"/>
              <a:t>16/03/02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24827451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6EC7-0F73-7C47-BE9A-478B9912DD70}" type="datetime1">
              <a:rPr kumimoji="1" lang="ja-JP" altLang="en-US" smtClean="0"/>
              <a:t>16/03/02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B4AF7-E0BF-8148-B722-CF10BCBECCA6}" type="slidenum">
              <a:rPr kumimoji="1" lang="ja-JP" altLang="en-US" smtClean="0"/>
              <a:t>‹#›</a:t>
            </a:fld>
            <a:endParaRPr kumimoji="1" lang="ja-JP" altLang="en-US"/>
          </a:p>
        </p:txBody>
      </p:sp>
    </p:spTree>
    <p:extLst>
      <p:ext uri="{BB962C8B-B14F-4D97-AF65-F5344CB8AC3E}">
        <p14:creationId xmlns:p14="http://schemas.microsoft.com/office/powerpoint/2010/main" val="54153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j-ea"/>
          <a:ea typeface="+mj-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タイトル 1"/>
          <p:cNvSpPr>
            <a:spLocks noGrp="1"/>
          </p:cNvSpPr>
          <p:nvPr>
            <p:ph type="ctrTitle"/>
          </p:nvPr>
        </p:nvSpPr>
        <p:spPr>
          <a:xfrm>
            <a:off x="857700" y="2130426"/>
            <a:ext cx="7772400" cy="1470025"/>
          </a:xfrm>
        </p:spPr>
        <p:txBody>
          <a:bodyPr/>
          <a:lstStyle/>
          <a:p>
            <a:r>
              <a:rPr lang="ja-JP" altLang="en-US" spc="300" dirty="0" smtClean="0">
                <a:solidFill>
                  <a:srgbClr val="1F497D"/>
                </a:solidFill>
                <a:latin typeface="ヒラギノ明朝 Pro W3"/>
                <a:ea typeface="ヒラギノ明朝 Pro W3"/>
                <a:cs typeface="ヒラギノ明朝 Pro W3"/>
              </a:rPr>
              <a:t>特徴語との自動対応による</a:t>
            </a:r>
            <a:r>
              <a:rPr lang="en-US" altLang="ja-JP" spc="300" dirty="0" smtClean="0">
                <a:solidFill>
                  <a:srgbClr val="1F497D"/>
                </a:solidFill>
                <a:latin typeface="ヒラギノ明朝 Pro W3"/>
                <a:ea typeface="ヒラギノ明朝 Pro W3"/>
                <a:cs typeface="ヒラギノ明朝 Pro W3"/>
              </a:rPr>
              <a:t/>
            </a:r>
            <a:br>
              <a:rPr lang="en-US" altLang="ja-JP" spc="300" dirty="0" smtClean="0">
                <a:solidFill>
                  <a:srgbClr val="1F497D"/>
                </a:solidFill>
                <a:latin typeface="ヒラギノ明朝 Pro W3"/>
                <a:ea typeface="ヒラギノ明朝 Pro W3"/>
                <a:cs typeface="ヒラギノ明朝 Pro W3"/>
              </a:rPr>
            </a:br>
            <a:r>
              <a:rPr lang="ja-JP" altLang="en-US" spc="300" dirty="0" smtClean="0">
                <a:solidFill>
                  <a:srgbClr val="1F497D"/>
                </a:solidFill>
                <a:latin typeface="ヒラギノ明朝 Pro W3"/>
                <a:ea typeface="ヒラギノ明朝 Pro W3"/>
                <a:cs typeface="ヒラギノ明朝 Pro W3"/>
              </a:rPr>
              <a:t>ゲーム局面の検索</a:t>
            </a:r>
            <a:endParaRPr lang="ja-JP" altLang="en-US" spc="300" dirty="0">
              <a:solidFill>
                <a:srgbClr val="1F497D"/>
              </a:solidFill>
              <a:latin typeface="ヒラギノ明朝 Pro W3"/>
              <a:ea typeface="ヒラギノ明朝 Pro W3"/>
              <a:cs typeface="ヒラギノ明朝 Pro W3"/>
            </a:endParaRPr>
          </a:p>
        </p:txBody>
      </p:sp>
      <p:sp>
        <p:nvSpPr>
          <p:cNvPr id="3" name="サブタイトル 2"/>
          <p:cNvSpPr>
            <a:spLocks noGrp="1"/>
          </p:cNvSpPr>
          <p:nvPr>
            <p:ph type="subTitle" idx="1"/>
          </p:nvPr>
        </p:nvSpPr>
        <p:spPr>
          <a:xfrm>
            <a:off x="1980694" y="4094414"/>
            <a:ext cx="6400800" cy="1752600"/>
          </a:xfrm>
        </p:spPr>
        <p:txBody>
          <a:bodyPr rtlCol="0">
            <a:normAutofit fontScale="92500" lnSpcReduction="20000"/>
          </a:bodyPr>
          <a:lstStyle/>
          <a:p>
            <a:pPr algn="l">
              <a:defRPr/>
            </a:pPr>
            <a:r>
              <a:rPr lang="ja-JP" altLang="en-US" sz="2000" dirty="0" smtClean="0">
                <a:solidFill>
                  <a:srgbClr val="1F497D"/>
                </a:solidFill>
                <a:latin typeface="ヒラギノ明朝 Pro W3"/>
                <a:ea typeface="ヒラギノ明朝 Pro W3"/>
                <a:cs typeface="ヒラギノ明朝 Pro W3"/>
              </a:rPr>
              <a:t>牛久</a:t>
            </a:r>
            <a:r>
              <a:rPr lang="en-US" altLang="ja-JP" sz="2000" dirty="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敦</a:t>
            </a:r>
            <a:r>
              <a:rPr lang="en-US" altLang="ja-JP" sz="2000" baseline="30000" dirty="0" smtClean="0">
                <a:solidFill>
                  <a:srgbClr val="1F497D"/>
                </a:solidFill>
                <a:latin typeface="ヒラギノ明朝 Pro W3"/>
                <a:ea typeface="ヒラギノ明朝 Pro W3"/>
                <a:cs typeface="ヒラギノ明朝 Pro W3"/>
              </a:rPr>
              <a:t>†</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森</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信介</a:t>
            </a:r>
            <a:r>
              <a:rPr lang="en-US" altLang="ja-JP" sz="2000" baseline="30000" dirty="0" smtClean="0">
                <a:solidFill>
                  <a:srgbClr val="1F497D"/>
                </a:solidFill>
                <a:latin typeface="ヒラギノ明朝 Pro W3"/>
                <a:ea typeface="ヒラギノ明朝 Pro W3"/>
                <a:cs typeface="ヒラギノ明朝 Pro W3"/>
              </a:rPr>
              <a:t>††</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亀甲</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博貴</a:t>
            </a:r>
            <a:r>
              <a:rPr lang="en-US" altLang="ja-JP" sz="2000" baseline="30000" dirty="0" smtClean="0">
                <a:solidFill>
                  <a:srgbClr val="1F497D"/>
                </a:solidFill>
                <a:latin typeface="ヒラギノ明朝 Pro W3"/>
                <a:ea typeface="ヒラギノ明朝 Pro W3"/>
                <a:cs typeface="ヒラギノ明朝 Pro W3"/>
              </a:rPr>
              <a:t>†††</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鶴岡</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慶雅</a:t>
            </a:r>
            <a:r>
              <a:rPr lang="en-US" altLang="ja-JP" sz="2000" baseline="30000" dirty="0">
                <a:solidFill>
                  <a:srgbClr val="1F497D"/>
                </a:solidFill>
                <a:latin typeface="ヒラギノ明朝 Pro W3"/>
                <a:ea typeface="ヒラギノ明朝 Pro W3"/>
                <a:cs typeface="ヒラギノ明朝 Pro W3"/>
              </a:rPr>
              <a:t>††</a:t>
            </a:r>
            <a:r>
              <a:rPr lang="en-US" altLang="ja-JP" sz="2000" baseline="30000" dirty="0" smtClean="0">
                <a:solidFill>
                  <a:srgbClr val="1F497D"/>
                </a:solidFill>
                <a:latin typeface="ヒラギノ明朝 Pro W3"/>
                <a:ea typeface="ヒラギノ明朝 Pro W3"/>
                <a:cs typeface="ヒラギノ明朝 Pro W3"/>
              </a:rPr>
              <a:t>†</a:t>
            </a:r>
          </a:p>
          <a:p>
            <a:pPr algn="l">
              <a:defRPr/>
            </a:pPr>
            <a:endParaRPr lang="en-US" altLang="ja-JP" sz="2000" dirty="0" smtClean="0">
              <a:solidFill>
                <a:srgbClr val="1F497D"/>
              </a:solidFill>
              <a:latin typeface="ヒラギノ明朝 Pro W3"/>
              <a:ea typeface="ヒラギノ明朝 Pro W3"/>
              <a:cs typeface="ヒラギノ明朝 Pro W3"/>
            </a:endParaRPr>
          </a:p>
          <a:p>
            <a:pPr algn="l">
              <a:lnSpc>
                <a:spcPct val="130000"/>
              </a:lnSpc>
              <a:defRPr/>
            </a:pPr>
            <a:r>
              <a:rPr lang="en-US" altLang="ja-JP" sz="2000" dirty="0" smtClean="0">
                <a:solidFill>
                  <a:srgbClr val="1F497D"/>
                </a:solidFill>
                <a:latin typeface="ヒラギノ明朝 Pro W3"/>
                <a:ea typeface="ヒラギノ明朝 Pro W3"/>
                <a:cs typeface="ヒラギノ明朝 Pro W3"/>
              </a:rPr>
              <a:t>	†    </a:t>
            </a:r>
            <a:r>
              <a:rPr lang="ja-JP" altLang="en-US" sz="2000" dirty="0" smtClean="0">
                <a:solidFill>
                  <a:srgbClr val="1F497D"/>
                </a:solidFill>
                <a:latin typeface="ヒラギノ明朝 Pro W3"/>
                <a:ea typeface="ヒラギノ明朝 Pro W3"/>
                <a:cs typeface="ヒラギノ明朝 Pro W3"/>
              </a:rPr>
              <a:t>　京都大学大学院</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情報学研究科</a:t>
            </a:r>
            <a:endParaRPr lang="en-US" altLang="ja-JP" sz="2000" dirty="0" smtClean="0">
              <a:solidFill>
                <a:srgbClr val="1F497D"/>
              </a:solidFill>
              <a:latin typeface="ヒラギノ明朝 Pro W3"/>
              <a:ea typeface="ヒラギノ明朝 Pro W3"/>
              <a:cs typeface="ヒラギノ明朝 Pro W3"/>
            </a:endParaRPr>
          </a:p>
          <a:p>
            <a:pPr algn="l">
              <a:lnSpc>
                <a:spcPct val="130000"/>
              </a:lnSpc>
              <a:defRPr/>
            </a:pPr>
            <a:r>
              <a:rPr lang="en-US" altLang="ja-JP" sz="2000" spc="-300" dirty="0" smtClean="0">
                <a:solidFill>
                  <a:srgbClr val="1F497D"/>
                </a:solidFill>
                <a:latin typeface="ヒラギノ明朝 Pro W3"/>
                <a:ea typeface="ヒラギノ明朝 Pro W3"/>
                <a:cs typeface="ヒラギノ明朝 Pro W3"/>
              </a:rPr>
              <a:t>	††         </a:t>
            </a:r>
            <a:r>
              <a:rPr lang="ja-JP" altLang="en-US" sz="2000" dirty="0" smtClean="0">
                <a:solidFill>
                  <a:srgbClr val="1F497D"/>
                </a:solidFill>
                <a:latin typeface="ヒラギノ明朝 Pro W3"/>
                <a:ea typeface="ヒラギノ明朝 Pro W3"/>
                <a:cs typeface="ヒラギノ明朝 Pro W3"/>
              </a:rPr>
              <a:t>京都大学</a:t>
            </a:r>
            <a:r>
              <a:rPr lang="en-US" altLang="ja-JP" sz="2000" dirty="0" smtClean="0">
                <a:solidFill>
                  <a:srgbClr val="1F497D"/>
                </a:solidFill>
                <a:latin typeface="ヒラギノ明朝 Pro W3"/>
                <a:ea typeface="ヒラギノ明朝 Pro W3"/>
                <a:cs typeface="ヒラギノ明朝 Pro W3"/>
              </a:rPr>
              <a:t> </a:t>
            </a:r>
            <a:r>
              <a:rPr lang="ja-JP" altLang="en-US" sz="2000" dirty="0" smtClean="0">
                <a:solidFill>
                  <a:srgbClr val="1F497D"/>
                </a:solidFill>
                <a:latin typeface="ヒラギノ明朝 Pro W3"/>
                <a:ea typeface="ヒラギノ明朝 Pro W3"/>
                <a:cs typeface="ヒラギノ明朝 Pro W3"/>
              </a:rPr>
              <a:t>学術情報メディアセンター</a:t>
            </a:r>
          </a:p>
          <a:p>
            <a:pPr algn="l">
              <a:lnSpc>
                <a:spcPct val="130000"/>
              </a:lnSpc>
              <a:defRPr/>
            </a:pPr>
            <a:r>
              <a:rPr lang="en-US" altLang="ja-JP" sz="2000" spc="-300" dirty="0" smtClean="0">
                <a:solidFill>
                  <a:srgbClr val="1F497D"/>
                </a:solidFill>
                <a:latin typeface="ヒラギノ明朝 Pro W3"/>
                <a:ea typeface="ヒラギノ明朝 Pro W3"/>
                <a:cs typeface="ヒラギノ明朝 Pro W3"/>
              </a:rPr>
              <a:t>	†† † </a:t>
            </a:r>
            <a:r>
              <a:rPr lang="en-US" altLang="en-US" sz="2000" dirty="0"/>
              <a:t> </a:t>
            </a:r>
            <a:r>
              <a:rPr lang="en-US" altLang="en-US" sz="2000" dirty="0" smtClean="0"/>
              <a:t> </a:t>
            </a:r>
            <a:r>
              <a:rPr lang="ja-JP" altLang="en-US" sz="2000" dirty="0" smtClean="0">
                <a:solidFill>
                  <a:schemeClr val="tx2"/>
                </a:solidFill>
                <a:latin typeface="ヒラギノ明朝 Pro W3"/>
                <a:ea typeface="ヒラギノ明朝 Pro W3"/>
                <a:cs typeface="ヒラギノ明朝 Pro W3"/>
              </a:rPr>
              <a:t>東京</a:t>
            </a:r>
            <a:r>
              <a:rPr lang="ja-JP" altLang="en-US" sz="2000" dirty="0">
                <a:solidFill>
                  <a:schemeClr val="tx2"/>
                </a:solidFill>
                <a:latin typeface="ヒラギノ明朝 Pro W3"/>
                <a:ea typeface="ヒラギノ明朝 Pro W3"/>
                <a:cs typeface="ヒラギノ明朝 Pro W3"/>
              </a:rPr>
              <a:t>大学</a:t>
            </a:r>
            <a:r>
              <a:rPr lang="ja-JP" altLang="en-US" sz="2000" dirty="0" smtClean="0">
                <a:solidFill>
                  <a:schemeClr val="tx2"/>
                </a:solidFill>
                <a:latin typeface="ヒラギノ明朝 Pro W3"/>
                <a:ea typeface="ヒラギノ明朝 Pro W3"/>
                <a:cs typeface="ヒラギノ明朝 Pro W3"/>
              </a:rPr>
              <a:t>大学院</a:t>
            </a:r>
            <a:r>
              <a:rPr lang="en-US" altLang="ja-JP" sz="2000" dirty="0" smtClean="0">
                <a:solidFill>
                  <a:schemeClr val="tx2"/>
                </a:solidFill>
                <a:latin typeface="ヒラギノ明朝 Pro W3"/>
                <a:ea typeface="ヒラギノ明朝 Pro W3"/>
                <a:cs typeface="ヒラギノ明朝 Pro W3"/>
              </a:rPr>
              <a:t> </a:t>
            </a:r>
            <a:r>
              <a:rPr lang="ja-JP" altLang="en-US" sz="2000" dirty="0" smtClean="0">
                <a:solidFill>
                  <a:schemeClr val="tx2"/>
                </a:solidFill>
                <a:latin typeface="ヒラギノ明朝 Pro W3"/>
                <a:ea typeface="ヒラギノ明朝 Pro W3"/>
                <a:cs typeface="ヒラギノ明朝 Pro W3"/>
              </a:rPr>
              <a:t>工学</a:t>
            </a:r>
            <a:r>
              <a:rPr lang="ja-JP" altLang="en-US" sz="2000" dirty="0">
                <a:solidFill>
                  <a:schemeClr val="tx2"/>
                </a:solidFill>
                <a:latin typeface="ヒラギノ明朝 Pro W3"/>
                <a:ea typeface="ヒラギノ明朝 Pro W3"/>
                <a:cs typeface="ヒラギノ明朝 Pro W3"/>
              </a:rPr>
              <a:t>系研究科</a:t>
            </a:r>
            <a:endParaRPr lang="ja-JP" altLang="en-US" sz="2000" spc="-300" dirty="0" smtClean="0">
              <a:solidFill>
                <a:schemeClr val="tx2"/>
              </a:solidFill>
              <a:latin typeface="ヒラギノ明朝 Pro W3"/>
              <a:ea typeface="ヒラギノ明朝 Pro W3"/>
              <a:cs typeface="ヒラギノ明朝 Pro W3"/>
            </a:endParaRPr>
          </a:p>
        </p:txBody>
      </p:sp>
      <p:sp>
        <p:nvSpPr>
          <p:cNvPr id="4" name="スライド番号プレースホルダー 3"/>
          <p:cNvSpPr>
            <a:spLocks noGrp="1"/>
          </p:cNvSpPr>
          <p:nvPr>
            <p:ph type="sldNum" sz="quarter" idx="12"/>
          </p:nvPr>
        </p:nvSpPr>
        <p:spPr/>
        <p:txBody>
          <a:bodyPr/>
          <a:lstStyle/>
          <a:p>
            <a:pPr>
              <a:defRPr/>
            </a:pPr>
            <a:fld id="{1D1FAECC-1C99-984D-9542-9E6E70B8CD67}" type="slidenum">
              <a:rPr lang="ja-JP" altLang="en-US"/>
              <a:pPr>
                <a:defRPr/>
              </a:pPr>
              <a:t>1</a:t>
            </a:fld>
            <a:endParaRPr lang="ja-JP" altLang="en-US"/>
          </a:p>
        </p:txBody>
      </p:sp>
      <p:sp>
        <p:nvSpPr>
          <p:cNvPr id="2" name="正方形/長方形 1"/>
          <p:cNvSpPr/>
          <p:nvPr/>
        </p:nvSpPr>
        <p:spPr>
          <a:xfrm>
            <a:off x="766980" y="3600451"/>
            <a:ext cx="7942470" cy="165375"/>
          </a:xfrm>
          <a:prstGeom prst="rect">
            <a:avLst/>
          </a:prstGeom>
          <a:solidFill>
            <a:srgbClr val="1F497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 name="図形グループ 4"/>
          <p:cNvGrpSpPr/>
          <p:nvPr/>
        </p:nvGrpSpPr>
        <p:grpSpPr>
          <a:xfrm>
            <a:off x="766980" y="4099329"/>
            <a:ext cx="1136105" cy="1332549"/>
            <a:chOff x="996987" y="3991495"/>
            <a:chExt cx="2323323" cy="2588774"/>
          </a:xfrm>
        </p:grpSpPr>
        <p:sp>
          <p:nvSpPr>
            <p:cNvPr id="6" name="テキスト ボックス 5"/>
            <p:cNvSpPr txBox="1"/>
            <p:nvPr/>
          </p:nvSpPr>
          <p:spPr>
            <a:xfrm>
              <a:off x="1609430" y="4228428"/>
              <a:ext cx="1326904" cy="2017632"/>
            </a:xfrm>
            <a:prstGeom prst="rect">
              <a:avLst/>
            </a:prstGeom>
            <a:noFill/>
          </p:spPr>
          <p:txBody>
            <a:bodyPr wrap="square" rtlCol="0">
              <a:spAutoFit/>
            </a:bodyPr>
            <a:lstStyle/>
            <a:p>
              <a:endParaRPr kumimoji="1" lang="ja-JP" altLang="en-US" sz="7200" dirty="0">
                <a:solidFill>
                  <a:schemeClr val="tx2"/>
                </a:solidFill>
              </a:endParaRPr>
            </a:p>
          </p:txBody>
        </p:sp>
        <p:grpSp>
          <p:nvGrpSpPr>
            <p:cNvPr id="8" name="図形グループ 7"/>
            <p:cNvGrpSpPr/>
            <p:nvPr/>
          </p:nvGrpSpPr>
          <p:grpSpPr>
            <a:xfrm>
              <a:off x="996987" y="3991495"/>
              <a:ext cx="2323323" cy="2588774"/>
              <a:chOff x="179512" y="952589"/>
              <a:chExt cx="5066140" cy="5644969"/>
            </a:xfrm>
          </p:grpSpPr>
          <p:grpSp>
            <p:nvGrpSpPr>
              <p:cNvPr id="9" name="図形グループ 8"/>
              <p:cNvGrpSpPr/>
              <p:nvPr/>
            </p:nvGrpSpPr>
            <p:grpSpPr>
              <a:xfrm>
                <a:off x="179512" y="952589"/>
                <a:ext cx="5066140" cy="5644969"/>
                <a:chOff x="1485901" y="4106333"/>
                <a:chExt cx="2469514" cy="2751667"/>
              </a:xfrm>
            </p:grpSpPr>
            <p:cxnSp>
              <p:nvCxnSpPr>
                <p:cNvPr id="11" name="直線コネクタ 10"/>
                <p:cNvCxnSpPr/>
                <p:nvPr/>
              </p:nvCxnSpPr>
              <p:spPr>
                <a:xfrm flipV="1">
                  <a:off x="1838326" y="4106333"/>
                  <a:ext cx="882332" cy="330326"/>
                </a:xfrm>
                <a:prstGeom prst="line">
                  <a:avLst/>
                </a:prstGeom>
                <a:ln w="41275">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flipH="1">
                  <a:off x="1485901" y="4436659"/>
                  <a:ext cx="352425" cy="2421341"/>
                </a:xfrm>
                <a:prstGeom prst="line">
                  <a:avLst/>
                </a:prstGeom>
                <a:ln w="41275">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1485901" y="6857999"/>
                  <a:ext cx="2469514" cy="0"/>
                </a:xfrm>
                <a:prstGeom prst="line">
                  <a:avLst/>
                </a:prstGeom>
                <a:ln w="41275">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568761" y="4436659"/>
                  <a:ext cx="386654" cy="2421339"/>
                </a:xfrm>
                <a:prstGeom prst="line">
                  <a:avLst/>
                </a:prstGeom>
                <a:ln w="41275">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720657" y="4106333"/>
                  <a:ext cx="848104" cy="330326"/>
                </a:xfrm>
                <a:prstGeom prst="line">
                  <a:avLst/>
                </a:prstGeom>
                <a:ln w="41275">
                  <a:solidFill>
                    <a:schemeClr val="tx2"/>
                  </a:solidFill>
                </a:ln>
              </p:spPr>
              <p:style>
                <a:lnRef idx="2">
                  <a:schemeClr val="accent1"/>
                </a:lnRef>
                <a:fillRef idx="0">
                  <a:schemeClr val="accent1"/>
                </a:fillRef>
                <a:effectRef idx="1">
                  <a:schemeClr val="accent1"/>
                </a:effectRef>
                <a:fontRef idx="minor">
                  <a:schemeClr val="tx1"/>
                </a:fontRef>
              </p:style>
            </p:cxnSp>
          </p:grpSp>
          <p:sp>
            <p:nvSpPr>
              <p:cNvPr id="10" name="テキスト ボックス 9"/>
              <p:cNvSpPr txBox="1"/>
              <p:nvPr/>
            </p:nvSpPr>
            <p:spPr>
              <a:xfrm>
                <a:off x="1308492" y="1205000"/>
                <a:ext cx="2893390" cy="5084856"/>
              </a:xfrm>
              <a:prstGeom prst="rect">
                <a:avLst/>
              </a:prstGeom>
              <a:noFill/>
            </p:spPr>
            <p:txBody>
              <a:bodyPr wrap="square" rtlCol="0">
                <a:spAutoFit/>
              </a:bodyPr>
              <a:lstStyle/>
              <a:p>
                <a:r>
                  <a:rPr kumimoji="1" lang="ja-JP" altLang="en-US" sz="3600" b="1" dirty="0" smtClean="0">
                    <a:solidFill>
                      <a:schemeClr val="tx2"/>
                    </a:solidFill>
                    <a:latin typeface="ＤＦＰ痩金体W3"/>
                    <a:ea typeface="ＤＦＰ痩金体W3"/>
                    <a:cs typeface="ＤＦＰ痩金体W3"/>
                  </a:rPr>
                  <a:t>王</a:t>
                </a:r>
                <a:endParaRPr kumimoji="1" lang="en-US" altLang="ja-JP" sz="3600" b="1" dirty="0" smtClean="0">
                  <a:solidFill>
                    <a:schemeClr val="tx2"/>
                  </a:solidFill>
                  <a:latin typeface="ＤＦＰ痩金体W3"/>
                  <a:ea typeface="ＤＦＰ痩金体W3"/>
                  <a:cs typeface="ＤＦＰ痩金体W3"/>
                </a:endParaRPr>
              </a:p>
              <a:p>
                <a:r>
                  <a:rPr kumimoji="1" lang="ja-JP" altLang="en-US" sz="3600" b="1" dirty="0" smtClean="0">
                    <a:solidFill>
                      <a:schemeClr val="tx2"/>
                    </a:solidFill>
                    <a:latin typeface="ＤＦＰ痩金体W3"/>
                    <a:ea typeface="ＤＦＰ痩金体W3"/>
                    <a:cs typeface="ＤＦＰ痩金体W3"/>
                  </a:rPr>
                  <a:t>将</a:t>
                </a:r>
                <a:endParaRPr kumimoji="1" lang="ja-JP" altLang="en-US" sz="3600" b="1" dirty="0">
                  <a:solidFill>
                    <a:schemeClr val="tx2"/>
                  </a:solidFill>
                  <a:latin typeface="ＤＦＰ痩金体W3"/>
                  <a:ea typeface="ＤＦＰ痩金体W3"/>
                  <a:cs typeface="ＤＦＰ痩金体W3"/>
                </a:endParaRPr>
              </a:p>
            </p:txBody>
          </p:sp>
        </p:grpSp>
      </p:grpSp>
      <p:sp>
        <p:nvSpPr>
          <p:cNvPr id="16" name="テキスト ボックス 15"/>
          <p:cNvSpPr txBox="1"/>
          <p:nvPr/>
        </p:nvSpPr>
        <p:spPr>
          <a:xfrm>
            <a:off x="175651" y="216160"/>
            <a:ext cx="1805043" cy="378279"/>
          </a:xfrm>
          <a:prstGeom prst="rect">
            <a:avLst/>
          </a:prstGeom>
          <a:noFill/>
        </p:spPr>
        <p:txBody>
          <a:bodyPr wrap="square" rtlCol="0">
            <a:spAutoFit/>
          </a:bodyPr>
          <a:lstStyle/>
          <a:p>
            <a:r>
              <a:rPr kumimoji="1" lang="en-US" altLang="ja-JP" dirty="0" smtClean="0"/>
              <a:t>DEIM</a:t>
            </a:r>
            <a:r>
              <a:rPr kumimoji="1" lang="ja-JP" altLang="en-US" dirty="0" smtClean="0"/>
              <a:t> </a:t>
            </a:r>
            <a:r>
              <a:rPr kumimoji="1" lang="en-US" altLang="ja-JP" dirty="0" smtClean="0"/>
              <a:t>2016</a:t>
            </a:r>
            <a:endParaRPr kumimoji="1" lang="ja-JP" altLang="en-US" dirty="0"/>
          </a:p>
        </p:txBody>
      </p:sp>
    </p:spTree>
    <p:extLst>
      <p:ext uri="{BB962C8B-B14F-4D97-AF65-F5344CB8AC3E}">
        <p14:creationId xmlns:p14="http://schemas.microsoft.com/office/powerpoint/2010/main" val="25778224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提案手法</a:t>
            </a:r>
            <a:r>
              <a:rPr kumimoji="1" lang="en-US" altLang="ja-JP" b="1" spc="300" dirty="0" smtClean="0">
                <a:solidFill>
                  <a:schemeClr val="accent1"/>
                </a:solidFill>
              </a:rPr>
              <a:t>(</a:t>
            </a:r>
            <a:r>
              <a:rPr lang="ja-JP" altLang="en-US" b="1" spc="300" dirty="0" smtClean="0">
                <a:solidFill>
                  <a:schemeClr val="accent1"/>
                </a:solidFill>
              </a:rPr>
              <a:t>学習</a:t>
            </a:r>
            <a:r>
              <a:rPr kumimoji="1" lang="en-US" altLang="ja-JP" b="1" spc="300" dirty="0" smtClean="0">
                <a:solidFill>
                  <a:schemeClr val="accent1"/>
                </a:solidFill>
              </a:rPr>
              <a:t>)</a:t>
            </a:r>
            <a:endParaRPr kumimoji="1" lang="ja-JP" altLang="en-US" b="1" spc="300" dirty="0">
              <a:solidFill>
                <a:schemeClr val="accent1"/>
              </a:solidFill>
            </a:endParaRPr>
          </a:p>
        </p:txBody>
      </p:sp>
      <p:sp>
        <p:nvSpPr>
          <p:cNvPr id="4" name="テキスト ボックス 3"/>
          <p:cNvSpPr txBox="1"/>
          <p:nvPr/>
        </p:nvSpPr>
        <p:spPr>
          <a:xfrm>
            <a:off x="384509" y="937370"/>
            <a:ext cx="8698862" cy="707886"/>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局面と、対応する解説文に対して、局面を</a:t>
            </a:r>
            <a:r>
              <a:rPr kumimoji="1" lang="ja-JP" altLang="en-US" sz="2000" b="1" dirty="0" smtClean="0">
                <a:solidFill>
                  <a:schemeClr val="accent3">
                    <a:lumMod val="50000"/>
                  </a:schemeClr>
                </a:solidFill>
                <a:latin typeface="ヒラギノ明朝 Pro W3"/>
                <a:ea typeface="ヒラギノ明朝 Pro W3"/>
                <a:cs typeface="ヒラギノ明朝 Pro W3"/>
              </a:rPr>
              <a:t>局面素性</a:t>
            </a:r>
            <a:r>
              <a:rPr kumimoji="1" lang="ja-JP" altLang="en-US" sz="2000" dirty="0" smtClean="0">
                <a:solidFill>
                  <a:srgbClr val="4F81BD"/>
                </a:solidFill>
                <a:latin typeface="ヒラギノ明朝 Pro W3"/>
                <a:ea typeface="ヒラギノ明朝 Pro W3"/>
                <a:cs typeface="ヒラギノ明朝 Pro W3"/>
              </a:rPr>
              <a:t>に、解説文に対して</a:t>
            </a:r>
            <a:endParaRPr kumimoji="1" lang="en-US" altLang="ja-JP" sz="2000" dirty="0" smtClean="0">
              <a:solidFill>
                <a:srgbClr val="4F81BD"/>
              </a:solidFill>
              <a:latin typeface="ヒラギノ明朝 Pro W3"/>
              <a:ea typeface="ヒラギノ明朝 Pro W3"/>
              <a:cs typeface="ヒラギノ明朝 Pro W3"/>
            </a:endParaRPr>
          </a:p>
          <a:p>
            <a:r>
              <a:rPr kumimoji="1" lang="ja-JP" altLang="en-US" sz="2000" b="1" dirty="0" smtClean="0">
                <a:solidFill>
                  <a:srgbClr val="4F6228"/>
                </a:solidFill>
                <a:latin typeface="ヒラギノ明朝 Pro W3"/>
                <a:ea typeface="ヒラギノ明朝 Pro W3"/>
                <a:cs typeface="ヒラギノ明朝 Pro W3"/>
              </a:rPr>
              <a:t>単語分割</a:t>
            </a:r>
            <a:r>
              <a:rPr kumimoji="1" lang="ja-JP" altLang="en-US" sz="2000" dirty="0" smtClean="0">
                <a:solidFill>
                  <a:srgbClr val="4F81BD"/>
                </a:solidFill>
                <a:latin typeface="ヒラギノ明朝 Pro W3"/>
                <a:ea typeface="ヒラギノ明朝 Pro W3"/>
                <a:cs typeface="ヒラギノ明朝 Pro W3"/>
              </a:rPr>
              <a:t>と</a:t>
            </a:r>
            <a:r>
              <a:rPr lang="ja-JP" altLang="en-US" sz="2000" b="1" dirty="0" smtClean="0">
                <a:solidFill>
                  <a:srgbClr val="4F6228"/>
                </a:solidFill>
                <a:latin typeface="ヒラギノ明朝 Pro W3"/>
                <a:ea typeface="ヒラギノ明朝 Pro W3"/>
                <a:cs typeface="ヒラギノ明朝 Pro W3"/>
              </a:rPr>
              <a:t>固有表現抽出</a:t>
            </a:r>
            <a:r>
              <a:rPr lang="ja-JP" altLang="en-US" sz="2000" b="1" dirty="0" smtClean="0">
                <a:solidFill>
                  <a:schemeClr val="accent1"/>
                </a:solidFill>
                <a:latin typeface="ヒラギノ明朝 Pro W3"/>
                <a:ea typeface="ヒラギノ明朝 Pro W3"/>
                <a:cs typeface="ヒラギノ明朝 Pro W3"/>
              </a:rPr>
              <a:t>を行い、出力を</a:t>
            </a:r>
            <a:r>
              <a:rPr lang="ja-JP" altLang="en-US" sz="2000" dirty="0" smtClean="0">
                <a:solidFill>
                  <a:srgbClr val="4F81BD"/>
                </a:solidFill>
                <a:latin typeface="ヒラギノ明朝 Pro W3"/>
                <a:ea typeface="ヒラギノ明朝 Pro W3"/>
                <a:cs typeface="ヒラギノ明朝 Pro W3"/>
              </a:rPr>
              <a:t>特徴語とする</a:t>
            </a:r>
            <a:r>
              <a:rPr lang="ja-JP" altLang="en-US" sz="2000" dirty="0" smtClean="0">
                <a:solidFill>
                  <a:srgbClr val="4F81BD"/>
                </a:solidFill>
              </a:rPr>
              <a:t>。それらを学習する。</a:t>
            </a:r>
            <a:endParaRPr kumimoji="1" lang="ja-JP" altLang="en-US" sz="2000" dirty="0">
              <a:solidFill>
                <a:srgbClr val="4F81BD"/>
              </a:solidFill>
            </a:endParaRPr>
          </a:p>
        </p:txBody>
      </p:sp>
      <p:sp>
        <p:nvSpPr>
          <p:cNvPr id="137" name="テキスト ボックス 136"/>
          <p:cNvSpPr txBox="1"/>
          <p:nvPr/>
        </p:nvSpPr>
        <p:spPr>
          <a:xfrm>
            <a:off x="4248347" y="2943279"/>
            <a:ext cx="2945701" cy="707886"/>
          </a:xfrm>
          <a:prstGeom prst="rect">
            <a:avLst/>
          </a:prstGeom>
          <a:solidFill>
            <a:srgbClr val="FFFFFF"/>
          </a:solidFill>
          <a:ln>
            <a:solidFill>
              <a:srgbClr val="1F497D"/>
            </a:solidFill>
          </a:ln>
        </p:spPr>
        <p:txBody>
          <a:bodyPr wrap="square" rtlCol="0">
            <a:spAutoFit/>
          </a:bodyPr>
          <a:lstStyle/>
          <a:p>
            <a:r>
              <a:rPr lang="ja-JP" altLang="en-US" sz="2000" b="1" dirty="0" smtClean="0">
                <a:latin typeface="+mj-ea"/>
                <a:ea typeface="+mj-ea"/>
                <a:cs typeface="ヒラギノ丸ゴ Pro W4"/>
              </a:rPr>
              <a:t>ゴキゲン中飛車</a:t>
            </a:r>
            <a:r>
              <a:rPr lang="en-US" altLang="en-US" sz="2000" dirty="0" smtClean="0">
                <a:latin typeface="+mj-ea"/>
                <a:ea typeface="+mj-ea"/>
                <a:cs typeface="ヒラギノ丸ゴ Pro W4"/>
              </a:rPr>
              <a:t>対</a:t>
            </a:r>
          </a:p>
          <a:p>
            <a:r>
              <a:rPr lang="en-US" altLang="en-US" sz="2000" b="1" dirty="0" smtClean="0">
                <a:latin typeface="+mj-ea"/>
                <a:ea typeface="+mj-ea"/>
                <a:cs typeface="ヒラギノ丸ゴ Pro W4"/>
              </a:rPr>
              <a:t>丸山ワクチン</a:t>
            </a:r>
            <a:r>
              <a:rPr lang="en-US" altLang="en-US" sz="2000" dirty="0" smtClean="0">
                <a:latin typeface="+mj-ea"/>
                <a:ea typeface="+mj-ea"/>
                <a:cs typeface="ヒラギノ丸ゴ Pro W4"/>
              </a:rPr>
              <a:t>に似た形。</a:t>
            </a:r>
            <a:endParaRPr lang="en-US" altLang="ja-JP" sz="2000" dirty="0" smtClean="0">
              <a:latin typeface="+mj-ea"/>
              <a:ea typeface="+mj-ea"/>
              <a:cs typeface="ヒラギノ丸ゴ Pro W4"/>
            </a:endParaRPr>
          </a:p>
        </p:txBody>
      </p:sp>
      <p:pic>
        <p:nvPicPr>
          <p:cNvPr id="138" name="図 137"/>
          <p:cNvPicPr>
            <a:picLocks noChangeAspect="1"/>
          </p:cNvPicPr>
          <p:nvPr/>
        </p:nvPicPr>
        <p:blipFill rotWithShape="1">
          <a:blip r:embed="rId3"/>
          <a:srcRect l="12546" t="13253" r="11837" b="12960"/>
          <a:stretch/>
        </p:blipFill>
        <p:spPr>
          <a:xfrm>
            <a:off x="1959413" y="2022336"/>
            <a:ext cx="2055723" cy="2086209"/>
          </a:xfrm>
          <a:prstGeom prst="rect">
            <a:avLst/>
          </a:prstGeom>
        </p:spPr>
      </p:pic>
      <p:graphicFrame>
        <p:nvGraphicFramePr>
          <p:cNvPr id="140" name="表 139"/>
          <p:cNvGraphicFramePr>
            <a:graphicFrameLocks noGrp="1"/>
          </p:cNvGraphicFramePr>
          <p:nvPr>
            <p:extLst>
              <p:ext uri="{D42A27DB-BD31-4B8C-83A1-F6EECF244321}">
                <p14:modId xmlns:p14="http://schemas.microsoft.com/office/powerpoint/2010/main" val="3404761954"/>
              </p:ext>
            </p:extLst>
          </p:nvPr>
        </p:nvGraphicFramePr>
        <p:xfrm>
          <a:off x="5222675" y="4850278"/>
          <a:ext cx="2231038" cy="1463040"/>
        </p:xfrm>
        <a:graphic>
          <a:graphicData uri="http://schemas.openxmlformats.org/drawingml/2006/table">
            <a:tbl>
              <a:tblPr firstRow="1" bandRow="1">
                <a:tableStyleId>{2D5ABB26-0587-4C30-8999-92F81FD0307C}</a:tableStyleId>
              </a:tblPr>
              <a:tblGrid>
                <a:gridCol w="1694605"/>
                <a:gridCol w="536433"/>
              </a:tblGrid>
              <a:tr h="269839">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1.0</a:t>
                      </a:r>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丸山ワクチン</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1.0</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3" name="図形グループ 12"/>
          <p:cNvGrpSpPr/>
          <p:nvPr/>
        </p:nvGrpSpPr>
        <p:grpSpPr>
          <a:xfrm>
            <a:off x="457200" y="3046421"/>
            <a:ext cx="1040071" cy="2071183"/>
            <a:chOff x="1510771" y="3712148"/>
            <a:chExt cx="1040071" cy="2071183"/>
          </a:xfrm>
        </p:grpSpPr>
        <p:sp>
          <p:nvSpPr>
            <p:cNvPr id="3" name="下矢印 2"/>
            <p:cNvSpPr/>
            <p:nvPr/>
          </p:nvSpPr>
          <p:spPr>
            <a:xfrm rot="16200000">
              <a:off x="1877550" y="5110040"/>
              <a:ext cx="317461" cy="1029122"/>
            </a:xfrm>
            <a:prstGeom prst="downArrow">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10771" y="3712148"/>
              <a:ext cx="208005" cy="1980677"/>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79" name="図形グループ 278"/>
          <p:cNvGrpSpPr/>
          <p:nvPr/>
        </p:nvGrpSpPr>
        <p:grpSpPr>
          <a:xfrm flipH="1">
            <a:off x="7727349" y="3046421"/>
            <a:ext cx="1193290" cy="2071183"/>
            <a:chOff x="1520225" y="3712148"/>
            <a:chExt cx="1030617" cy="2071183"/>
          </a:xfrm>
        </p:grpSpPr>
        <p:sp>
          <p:nvSpPr>
            <p:cNvPr id="280" name="下矢印 279"/>
            <p:cNvSpPr/>
            <p:nvPr/>
          </p:nvSpPr>
          <p:spPr>
            <a:xfrm rot="16200000">
              <a:off x="1877550" y="5110040"/>
              <a:ext cx="317461" cy="1029122"/>
            </a:xfrm>
            <a:prstGeom prst="downArrow">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1" name="正方形/長方形 280"/>
            <p:cNvSpPr/>
            <p:nvPr/>
          </p:nvSpPr>
          <p:spPr>
            <a:xfrm>
              <a:off x="1520225" y="3712148"/>
              <a:ext cx="208005" cy="1980677"/>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1" name="正方形/長方形 20"/>
          <p:cNvSpPr/>
          <p:nvPr/>
        </p:nvSpPr>
        <p:spPr>
          <a:xfrm>
            <a:off x="1795404" y="1905075"/>
            <a:ext cx="5616129" cy="2353973"/>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4" name="台形 283"/>
          <p:cNvSpPr/>
          <p:nvPr/>
        </p:nvSpPr>
        <p:spPr>
          <a:xfrm>
            <a:off x="4248347" y="2624945"/>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解説文</a:t>
            </a:r>
            <a:endParaRPr kumimoji="1" lang="ja-JP" altLang="en-US" dirty="0">
              <a:solidFill>
                <a:srgbClr val="FFFFFF"/>
              </a:solidFill>
            </a:endParaRPr>
          </a:p>
        </p:txBody>
      </p:sp>
      <p:sp>
        <p:nvSpPr>
          <p:cNvPr id="55" name="台形 54"/>
          <p:cNvSpPr/>
          <p:nvPr/>
        </p:nvSpPr>
        <p:spPr>
          <a:xfrm>
            <a:off x="1722862" y="4449386"/>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局面素性</a:t>
            </a:r>
            <a:endParaRPr kumimoji="1" lang="ja-JP" altLang="en-US" dirty="0">
              <a:solidFill>
                <a:srgbClr val="FFFFFF"/>
              </a:solidFill>
            </a:endParaRPr>
          </a:p>
        </p:txBody>
      </p:sp>
      <p:sp>
        <p:nvSpPr>
          <p:cNvPr id="56" name="正方形/長方形 55"/>
          <p:cNvSpPr/>
          <p:nvPr/>
        </p:nvSpPr>
        <p:spPr>
          <a:xfrm>
            <a:off x="1722861" y="4765555"/>
            <a:ext cx="1696211" cy="1637431"/>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aphicFrame>
        <p:nvGraphicFramePr>
          <p:cNvPr id="59" name="表 58"/>
          <p:cNvGraphicFramePr>
            <a:graphicFrameLocks noGrp="1"/>
          </p:cNvGraphicFramePr>
          <p:nvPr>
            <p:extLst>
              <p:ext uri="{D42A27DB-BD31-4B8C-83A1-F6EECF244321}">
                <p14:modId xmlns:p14="http://schemas.microsoft.com/office/powerpoint/2010/main" val="680226650"/>
              </p:ext>
            </p:extLst>
          </p:nvPr>
        </p:nvGraphicFramePr>
        <p:xfrm>
          <a:off x="1938182" y="4897554"/>
          <a:ext cx="1265406" cy="1478280"/>
        </p:xfrm>
        <a:graphic>
          <a:graphicData uri="http://schemas.openxmlformats.org/drawingml/2006/table">
            <a:tbl>
              <a:tblPr firstRow="1" bandRow="1">
                <a:tableStyleId>{2D5ABB26-0587-4C30-8999-92F81FD0307C}</a:tableStyleId>
              </a:tblPr>
              <a:tblGrid>
                <a:gridCol w="466230"/>
                <a:gridCol w="799176"/>
              </a:tblGrid>
              <a:tr h="119933">
                <a:tc>
                  <a:txBody>
                    <a:bodyPr/>
                    <a:lstStyle/>
                    <a:p>
                      <a:r>
                        <a:rPr kumimoji="1" lang="en-US" altLang="ja-JP" dirty="0" smtClean="0">
                          <a:latin typeface="+mj-ea"/>
                          <a:ea typeface="+mj-ea"/>
                        </a:rPr>
                        <a:t>1:</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0.23</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2:</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0.34</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3:</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0.45</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4:</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dirty="0" smtClean="0">
                          <a:latin typeface="+mj-ea"/>
                          <a:ea typeface="+mj-ea"/>
                        </a:rPr>
                        <a:t>0.56</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60" name="台形 59"/>
          <p:cNvSpPr/>
          <p:nvPr/>
        </p:nvSpPr>
        <p:spPr>
          <a:xfrm>
            <a:off x="5124138" y="4449386"/>
            <a:ext cx="2462558"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特徴語　　スコア</a:t>
            </a:r>
            <a:endParaRPr kumimoji="1" lang="ja-JP" altLang="en-US" dirty="0">
              <a:solidFill>
                <a:srgbClr val="FFFFFF"/>
              </a:solidFill>
            </a:endParaRPr>
          </a:p>
        </p:txBody>
      </p:sp>
      <p:sp>
        <p:nvSpPr>
          <p:cNvPr id="62" name="正方形/長方形 61"/>
          <p:cNvSpPr/>
          <p:nvPr/>
        </p:nvSpPr>
        <p:spPr>
          <a:xfrm>
            <a:off x="5135091" y="4765555"/>
            <a:ext cx="2451605" cy="1637431"/>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3" name="四角形吹き出し 62"/>
          <p:cNvSpPr/>
          <p:nvPr/>
        </p:nvSpPr>
        <p:spPr>
          <a:xfrm>
            <a:off x="44435" y="2019222"/>
            <a:ext cx="1597688" cy="822943"/>
          </a:xfrm>
          <a:prstGeom prst="wedgeRectCallout">
            <a:avLst>
              <a:gd name="adj1" fmla="val -15554"/>
              <a:gd name="adj2" fmla="val 7181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4435" y="2111437"/>
            <a:ext cx="1866335" cy="677108"/>
          </a:xfrm>
          <a:prstGeom prst="rect">
            <a:avLst/>
          </a:prstGeom>
          <a:noFill/>
        </p:spPr>
        <p:txBody>
          <a:bodyPr wrap="square" rtlCol="0">
            <a:spAutoFit/>
          </a:bodyPr>
          <a:lstStyle/>
          <a:p>
            <a:r>
              <a:rPr lang="ja-JP" altLang="en-US" sz="1900" dirty="0" smtClean="0">
                <a:solidFill>
                  <a:schemeClr val="bg1"/>
                </a:solidFill>
                <a:latin typeface="+mj-ea"/>
                <a:ea typeface="+mj-ea"/>
              </a:rPr>
              <a:t>二</a:t>
            </a:r>
            <a:r>
              <a:rPr kumimoji="1" lang="ja-JP" altLang="en-US" sz="1900" dirty="0" smtClean="0">
                <a:solidFill>
                  <a:schemeClr val="bg1"/>
                </a:solidFill>
                <a:latin typeface="+mj-ea"/>
                <a:ea typeface="+mj-ea"/>
              </a:rPr>
              <a:t>駒間の関係</a:t>
            </a:r>
            <a:endParaRPr kumimoji="1" lang="en-US" altLang="ja-JP" sz="1900" dirty="0" smtClean="0">
              <a:solidFill>
                <a:schemeClr val="bg1"/>
              </a:solidFill>
              <a:latin typeface="+mj-ea"/>
              <a:ea typeface="+mj-ea"/>
            </a:endParaRPr>
          </a:p>
          <a:p>
            <a:r>
              <a:rPr kumimoji="1" lang="ja-JP" altLang="en-US" sz="1900" dirty="0" smtClean="0">
                <a:solidFill>
                  <a:schemeClr val="bg1"/>
                </a:solidFill>
                <a:latin typeface="+mj-ea"/>
                <a:ea typeface="+mj-ea"/>
              </a:rPr>
              <a:t>などを素性</a:t>
            </a:r>
            <a:endParaRPr kumimoji="1" lang="ja-JP" altLang="en-US" sz="1900" dirty="0">
              <a:solidFill>
                <a:schemeClr val="bg1"/>
              </a:solidFill>
              <a:latin typeface="+mj-ea"/>
              <a:ea typeface="+mj-ea"/>
            </a:endParaRPr>
          </a:p>
        </p:txBody>
      </p:sp>
      <p:sp>
        <p:nvSpPr>
          <p:cNvPr id="65" name="四角形吹き出し 64"/>
          <p:cNvSpPr/>
          <p:nvPr/>
        </p:nvSpPr>
        <p:spPr>
          <a:xfrm>
            <a:off x="7495714" y="2120336"/>
            <a:ext cx="1587656" cy="822943"/>
          </a:xfrm>
          <a:prstGeom prst="wedgeRectCallout">
            <a:avLst>
              <a:gd name="adj1" fmla="val 25814"/>
              <a:gd name="adj2" fmla="val 79797"/>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7420869" y="2206516"/>
            <a:ext cx="1662501" cy="677108"/>
          </a:xfrm>
          <a:prstGeom prst="rect">
            <a:avLst/>
          </a:prstGeom>
          <a:noFill/>
        </p:spPr>
        <p:txBody>
          <a:bodyPr wrap="square" rtlCol="0">
            <a:spAutoFit/>
          </a:bodyPr>
          <a:lstStyle/>
          <a:p>
            <a:r>
              <a:rPr kumimoji="1" lang="ja-JP" altLang="en-US" sz="1900" dirty="0" smtClean="0">
                <a:solidFill>
                  <a:schemeClr val="bg1"/>
                </a:solidFill>
                <a:latin typeface="+mj-ea"/>
                <a:ea typeface="+mj-ea"/>
              </a:rPr>
              <a:t>単語分割</a:t>
            </a:r>
            <a:endParaRPr kumimoji="1" lang="en-US" altLang="ja-JP" sz="1900" dirty="0" smtClean="0">
              <a:solidFill>
                <a:schemeClr val="bg1"/>
              </a:solidFill>
              <a:latin typeface="+mj-ea"/>
              <a:ea typeface="+mj-ea"/>
            </a:endParaRPr>
          </a:p>
          <a:p>
            <a:r>
              <a:rPr lang="ja-JP" altLang="en-US" sz="1900" dirty="0" smtClean="0">
                <a:solidFill>
                  <a:schemeClr val="bg1"/>
                </a:solidFill>
                <a:latin typeface="+mj-ea"/>
                <a:ea typeface="+mj-ea"/>
              </a:rPr>
              <a:t>固有表現抽出</a:t>
            </a:r>
            <a:endParaRPr kumimoji="1" lang="ja-JP" altLang="en-US" sz="1900" dirty="0">
              <a:solidFill>
                <a:schemeClr val="bg1"/>
              </a:solidFill>
              <a:latin typeface="+mj-ea"/>
              <a:ea typeface="+mj-ea"/>
            </a:endParaRPr>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10</a:t>
            </a:fld>
            <a:endParaRPr kumimoji="1" lang="ja-JP" altLang="en-US"/>
          </a:p>
        </p:txBody>
      </p:sp>
    </p:spTree>
    <p:extLst>
      <p:ext uri="{BB962C8B-B14F-4D97-AF65-F5344CB8AC3E}">
        <p14:creationId xmlns:p14="http://schemas.microsoft.com/office/powerpoint/2010/main" val="32373755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提案手法</a:t>
            </a:r>
            <a:r>
              <a:rPr kumimoji="1" lang="en-US" altLang="ja-JP" b="1" spc="300" dirty="0" smtClean="0">
                <a:solidFill>
                  <a:schemeClr val="accent1"/>
                </a:solidFill>
              </a:rPr>
              <a:t>(</a:t>
            </a:r>
            <a:r>
              <a:rPr lang="ja-JP" altLang="en-US" b="1" spc="300" dirty="0" smtClean="0">
                <a:solidFill>
                  <a:schemeClr val="accent1"/>
                </a:solidFill>
              </a:rPr>
              <a:t>学習</a:t>
            </a:r>
            <a:r>
              <a:rPr kumimoji="1" lang="en-US" altLang="ja-JP" b="1" spc="300" dirty="0" smtClean="0">
                <a:solidFill>
                  <a:schemeClr val="accent1"/>
                </a:solidFill>
              </a:rPr>
              <a:t>)</a:t>
            </a:r>
            <a:endParaRPr kumimoji="1" lang="ja-JP" altLang="en-US" b="1" spc="300" dirty="0">
              <a:solidFill>
                <a:schemeClr val="accent1"/>
              </a:solidFill>
            </a:endParaRPr>
          </a:p>
        </p:txBody>
      </p:sp>
      <p:sp>
        <p:nvSpPr>
          <p:cNvPr id="4" name="テキスト ボックス 3"/>
          <p:cNvSpPr txBox="1"/>
          <p:nvPr/>
        </p:nvSpPr>
        <p:spPr>
          <a:xfrm>
            <a:off x="384509" y="937370"/>
            <a:ext cx="8698862" cy="707886"/>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局面と、対応する解説文に対して、局面を</a:t>
            </a:r>
            <a:r>
              <a:rPr kumimoji="1" lang="ja-JP" altLang="en-US" sz="2000" b="1" dirty="0" smtClean="0">
                <a:solidFill>
                  <a:schemeClr val="accent3">
                    <a:lumMod val="50000"/>
                  </a:schemeClr>
                </a:solidFill>
                <a:latin typeface="ヒラギノ明朝 Pro W3"/>
                <a:ea typeface="ヒラギノ明朝 Pro W3"/>
                <a:cs typeface="ヒラギノ明朝 Pro W3"/>
              </a:rPr>
              <a:t>局面素性</a:t>
            </a:r>
            <a:r>
              <a:rPr kumimoji="1" lang="ja-JP" altLang="en-US" sz="2000" dirty="0" smtClean="0">
                <a:solidFill>
                  <a:srgbClr val="4F81BD"/>
                </a:solidFill>
                <a:latin typeface="ヒラギノ明朝 Pro W3"/>
                <a:ea typeface="ヒラギノ明朝 Pro W3"/>
                <a:cs typeface="ヒラギノ明朝 Pro W3"/>
              </a:rPr>
              <a:t>に、解説文に対して</a:t>
            </a:r>
            <a:endParaRPr kumimoji="1" lang="en-US" altLang="ja-JP" sz="2000" dirty="0" smtClean="0">
              <a:solidFill>
                <a:srgbClr val="4F81BD"/>
              </a:solidFill>
              <a:latin typeface="ヒラギノ明朝 Pro W3"/>
              <a:ea typeface="ヒラギノ明朝 Pro W3"/>
              <a:cs typeface="ヒラギノ明朝 Pro W3"/>
            </a:endParaRPr>
          </a:p>
          <a:p>
            <a:r>
              <a:rPr kumimoji="1" lang="ja-JP" altLang="en-US" sz="2000" b="1" dirty="0" smtClean="0">
                <a:solidFill>
                  <a:srgbClr val="4F6228"/>
                </a:solidFill>
                <a:latin typeface="ヒラギノ明朝 Pro W3"/>
                <a:ea typeface="ヒラギノ明朝 Pro W3"/>
                <a:cs typeface="ヒラギノ明朝 Pro W3"/>
              </a:rPr>
              <a:t>単語分割</a:t>
            </a:r>
            <a:r>
              <a:rPr kumimoji="1" lang="ja-JP" altLang="en-US" sz="2000" dirty="0" smtClean="0">
                <a:solidFill>
                  <a:srgbClr val="4F81BD"/>
                </a:solidFill>
                <a:latin typeface="ヒラギノ明朝 Pro W3"/>
                <a:ea typeface="ヒラギノ明朝 Pro W3"/>
                <a:cs typeface="ヒラギノ明朝 Pro W3"/>
              </a:rPr>
              <a:t>と</a:t>
            </a:r>
            <a:r>
              <a:rPr lang="ja-JP" altLang="en-US" sz="2000" b="1" dirty="0" smtClean="0">
                <a:solidFill>
                  <a:srgbClr val="4F6228"/>
                </a:solidFill>
                <a:latin typeface="ヒラギノ明朝 Pro W3"/>
                <a:ea typeface="ヒラギノ明朝 Pro W3"/>
                <a:cs typeface="ヒラギノ明朝 Pro W3"/>
              </a:rPr>
              <a:t>固有表現抽出</a:t>
            </a:r>
            <a:r>
              <a:rPr lang="ja-JP" altLang="en-US" sz="2000" b="1" dirty="0" smtClean="0">
                <a:solidFill>
                  <a:schemeClr val="accent1"/>
                </a:solidFill>
                <a:latin typeface="ヒラギノ明朝 Pro W3"/>
                <a:ea typeface="ヒラギノ明朝 Pro W3"/>
                <a:cs typeface="ヒラギノ明朝 Pro W3"/>
              </a:rPr>
              <a:t>を行い、出力を</a:t>
            </a:r>
            <a:r>
              <a:rPr lang="ja-JP" altLang="en-US" sz="2000" dirty="0" smtClean="0">
                <a:solidFill>
                  <a:srgbClr val="4F81BD"/>
                </a:solidFill>
                <a:latin typeface="ヒラギノ明朝 Pro W3"/>
                <a:ea typeface="ヒラギノ明朝 Pro W3"/>
                <a:cs typeface="ヒラギノ明朝 Pro W3"/>
              </a:rPr>
              <a:t>特徴語とする</a:t>
            </a:r>
            <a:r>
              <a:rPr lang="ja-JP" altLang="en-US" sz="2000" dirty="0" smtClean="0">
                <a:solidFill>
                  <a:srgbClr val="4F81BD"/>
                </a:solidFill>
              </a:rPr>
              <a:t>。それらを学習する。</a:t>
            </a:r>
            <a:endParaRPr kumimoji="1" lang="ja-JP" altLang="en-US" sz="2000" dirty="0">
              <a:solidFill>
                <a:srgbClr val="4F81BD"/>
              </a:solidFill>
            </a:endParaRPr>
          </a:p>
        </p:txBody>
      </p:sp>
      <p:sp>
        <p:nvSpPr>
          <p:cNvPr id="137" name="テキスト ボックス 136"/>
          <p:cNvSpPr txBox="1"/>
          <p:nvPr/>
        </p:nvSpPr>
        <p:spPr>
          <a:xfrm>
            <a:off x="4248347" y="2943279"/>
            <a:ext cx="2945701" cy="707886"/>
          </a:xfrm>
          <a:prstGeom prst="rect">
            <a:avLst/>
          </a:prstGeom>
          <a:solidFill>
            <a:srgbClr val="FFFFFF"/>
          </a:solidFill>
          <a:ln>
            <a:solidFill>
              <a:srgbClr val="1F497D"/>
            </a:solidFill>
          </a:ln>
        </p:spPr>
        <p:txBody>
          <a:bodyPr wrap="square" rtlCol="0">
            <a:spAutoFit/>
          </a:bodyPr>
          <a:lstStyle/>
          <a:p>
            <a:r>
              <a:rPr lang="ja-JP" altLang="en-US" sz="2000" b="1" dirty="0" smtClean="0">
                <a:latin typeface="+mj-ea"/>
                <a:ea typeface="+mj-ea"/>
                <a:cs typeface="ヒラギノ丸ゴ Pro W4"/>
              </a:rPr>
              <a:t>ゴキゲン中飛車</a:t>
            </a:r>
            <a:r>
              <a:rPr lang="en-US" altLang="en-US" sz="2000" dirty="0" smtClean="0">
                <a:latin typeface="+mj-ea"/>
                <a:ea typeface="+mj-ea"/>
                <a:cs typeface="ヒラギノ丸ゴ Pro W4"/>
              </a:rPr>
              <a:t>対</a:t>
            </a:r>
          </a:p>
          <a:p>
            <a:r>
              <a:rPr lang="en-US" altLang="en-US" sz="2000" b="1" dirty="0" smtClean="0">
                <a:latin typeface="+mj-ea"/>
                <a:ea typeface="+mj-ea"/>
                <a:cs typeface="ヒラギノ丸ゴ Pro W4"/>
              </a:rPr>
              <a:t>丸山ワクチン</a:t>
            </a:r>
            <a:r>
              <a:rPr lang="en-US" altLang="en-US" sz="2000" dirty="0" smtClean="0">
                <a:latin typeface="+mj-ea"/>
                <a:ea typeface="+mj-ea"/>
                <a:cs typeface="ヒラギノ丸ゴ Pro W4"/>
              </a:rPr>
              <a:t>に似た形。</a:t>
            </a:r>
            <a:endParaRPr lang="en-US" altLang="ja-JP" sz="2000" dirty="0" smtClean="0">
              <a:latin typeface="+mj-ea"/>
              <a:ea typeface="+mj-ea"/>
              <a:cs typeface="ヒラギノ丸ゴ Pro W4"/>
            </a:endParaRPr>
          </a:p>
        </p:txBody>
      </p:sp>
      <p:pic>
        <p:nvPicPr>
          <p:cNvPr id="138" name="図 137"/>
          <p:cNvPicPr>
            <a:picLocks noChangeAspect="1"/>
          </p:cNvPicPr>
          <p:nvPr/>
        </p:nvPicPr>
        <p:blipFill rotWithShape="1">
          <a:blip r:embed="rId3"/>
          <a:srcRect l="12546" t="13253" r="11837" b="12960"/>
          <a:stretch/>
        </p:blipFill>
        <p:spPr>
          <a:xfrm>
            <a:off x="1959413" y="2022336"/>
            <a:ext cx="2055723" cy="2086209"/>
          </a:xfrm>
          <a:prstGeom prst="rect">
            <a:avLst/>
          </a:prstGeom>
        </p:spPr>
      </p:pic>
      <p:graphicFrame>
        <p:nvGraphicFramePr>
          <p:cNvPr id="140" name="表 139"/>
          <p:cNvGraphicFramePr>
            <a:graphicFrameLocks noGrp="1"/>
          </p:cNvGraphicFramePr>
          <p:nvPr>
            <p:extLst>
              <p:ext uri="{D42A27DB-BD31-4B8C-83A1-F6EECF244321}">
                <p14:modId xmlns:p14="http://schemas.microsoft.com/office/powerpoint/2010/main" val="3404761954"/>
              </p:ext>
            </p:extLst>
          </p:nvPr>
        </p:nvGraphicFramePr>
        <p:xfrm>
          <a:off x="5222675" y="4850278"/>
          <a:ext cx="2231038" cy="1463040"/>
        </p:xfrm>
        <a:graphic>
          <a:graphicData uri="http://schemas.openxmlformats.org/drawingml/2006/table">
            <a:tbl>
              <a:tblPr firstRow="1" bandRow="1">
                <a:tableStyleId>{2D5ABB26-0587-4C30-8999-92F81FD0307C}</a:tableStyleId>
              </a:tblPr>
              <a:tblGrid>
                <a:gridCol w="1694605"/>
                <a:gridCol w="536433"/>
              </a:tblGrid>
              <a:tr h="269839">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1.0</a:t>
                      </a:r>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丸山ワクチン</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1.0</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41" name="図形グループ 140"/>
          <p:cNvGrpSpPr/>
          <p:nvPr/>
        </p:nvGrpSpPr>
        <p:grpSpPr>
          <a:xfrm>
            <a:off x="3712573" y="4897554"/>
            <a:ext cx="1087328" cy="1319938"/>
            <a:chOff x="2563014" y="2215732"/>
            <a:chExt cx="1087328" cy="1319938"/>
          </a:xfrm>
        </p:grpSpPr>
        <p:sp>
          <p:nvSpPr>
            <p:cNvPr id="143" name="円/楕円 142"/>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4" name="円/楕円 143"/>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5" name="円/楕円 144"/>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6" name="円/楕円 145"/>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7" name="円/楕円 146"/>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9" name="円/楕円 148"/>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50" name="直線コネクタ 149"/>
            <p:cNvCxnSpPr>
              <a:stCxn id="143" idx="6"/>
              <a:endCxn id="147"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1" name="直線コネクタ 150"/>
            <p:cNvCxnSpPr>
              <a:endCxn id="147"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2" name="直線コネクタ 151"/>
            <p:cNvCxnSpPr>
              <a:stCxn id="144" idx="6"/>
              <a:endCxn id="149"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3" name="直線コネクタ 152"/>
            <p:cNvCxnSpPr>
              <a:stCxn id="146" idx="6"/>
              <a:endCxn id="149"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4" name="直線コネクタ 153"/>
            <p:cNvCxnSpPr>
              <a:stCxn id="146" idx="6"/>
              <a:endCxn id="148"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5" name="直線コネクタ 154"/>
            <p:cNvCxnSpPr>
              <a:stCxn id="148" idx="2"/>
              <a:endCxn id="145"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6" name="直線コネクタ 155"/>
            <p:cNvCxnSpPr>
              <a:stCxn id="145" idx="6"/>
              <a:endCxn id="149"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7" name="直線コネクタ 156"/>
            <p:cNvCxnSpPr>
              <a:stCxn id="145" idx="6"/>
              <a:endCxn id="147"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8" name="直線コネクタ 157"/>
            <p:cNvCxnSpPr>
              <a:stCxn id="143" idx="6"/>
              <a:endCxn id="149"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9" name="直線コネクタ 158"/>
            <p:cNvCxnSpPr>
              <a:stCxn id="143" idx="6"/>
              <a:endCxn id="148"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60" name="直線コネクタ 159"/>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1" name="直線コネクタ 160"/>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2" name="直線コネクタ 161"/>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3" name="直線コネクタ 162"/>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4" name="直線コネクタ 163"/>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5" name="直線コネクタ 164"/>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6" name="直線コネクタ 165"/>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7" name="直線コネクタ 166"/>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8" name="直線コネクタ 167"/>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69" name="直線コネクタ 168"/>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170" name="円/楕円 169"/>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1" name="円/楕円 170"/>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2" name="円/楕円 171"/>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3" name="円/楕円 172"/>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3" name="図形グループ 12"/>
          <p:cNvGrpSpPr/>
          <p:nvPr/>
        </p:nvGrpSpPr>
        <p:grpSpPr>
          <a:xfrm>
            <a:off x="457200" y="3046421"/>
            <a:ext cx="1040071" cy="2071183"/>
            <a:chOff x="1510771" y="3712148"/>
            <a:chExt cx="1040071" cy="2071183"/>
          </a:xfrm>
        </p:grpSpPr>
        <p:sp>
          <p:nvSpPr>
            <p:cNvPr id="3" name="下矢印 2"/>
            <p:cNvSpPr/>
            <p:nvPr/>
          </p:nvSpPr>
          <p:spPr>
            <a:xfrm rot="16200000">
              <a:off x="1877550" y="5110040"/>
              <a:ext cx="317461" cy="1029122"/>
            </a:xfrm>
            <a:prstGeom prst="downArrow">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10771" y="3712148"/>
              <a:ext cx="208005" cy="1980677"/>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79" name="図形グループ 278"/>
          <p:cNvGrpSpPr/>
          <p:nvPr/>
        </p:nvGrpSpPr>
        <p:grpSpPr>
          <a:xfrm flipH="1">
            <a:off x="7727349" y="3046421"/>
            <a:ext cx="1193290" cy="2071183"/>
            <a:chOff x="1520225" y="3712148"/>
            <a:chExt cx="1030617" cy="2071183"/>
          </a:xfrm>
        </p:grpSpPr>
        <p:sp>
          <p:nvSpPr>
            <p:cNvPr id="280" name="下矢印 279"/>
            <p:cNvSpPr/>
            <p:nvPr/>
          </p:nvSpPr>
          <p:spPr>
            <a:xfrm rot="16200000">
              <a:off x="1877550" y="5110040"/>
              <a:ext cx="317461" cy="1029122"/>
            </a:xfrm>
            <a:prstGeom prst="downArrow">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1" name="正方形/長方形 280"/>
            <p:cNvSpPr/>
            <p:nvPr/>
          </p:nvSpPr>
          <p:spPr>
            <a:xfrm>
              <a:off x="1520225" y="3712148"/>
              <a:ext cx="208005" cy="1980677"/>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1" name="正方形/長方形 20"/>
          <p:cNvSpPr/>
          <p:nvPr/>
        </p:nvSpPr>
        <p:spPr>
          <a:xfrm>
            <a:off x="1795404" y="1905075"/>
            <a:ext cx="5616129" cy="2353973"/>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4" name="台形 283"/>
          <p:cNvSpPr/>
          <p:nvPr/>
        </p:nvSpPr>
        <p:spPr>
          <a:xfrm>
            <a:off x="4248347" y="2624945"/>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解説文</a:t>
            </a:r>
            <a:endParaRPr kumimoji="1" lang="ja-JP" altLang="en-US" dirty="0">
              <a:solidFill>
                <a:srgbClr val="FFFFFF"/>
              </a:solidFill>
            </a:endParaRPr>
          </a:p>
        </p:txBody>
      </p:sp>
      <p:sp>
        <p:nvSpPr>
          <p:cNvPr id="55" name="台形 54"/>
          <p:cNvSpPr/>
          <p:nvPr/>
        </p:nvSpPr>
        <p:spPr>
          <a:xfrm>
            <a:off x="1722862" y="4449386"/>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局面素性</a:t>
            </a:r>
            <a:endParaRPr kumimoji="1" lang="ja-JP" altLang="en-US" dirty="0">
              <a:solidFill>
                <a:srgbClr val="FFFFFF"/>
              </a:solidFill>
            </a:endParaRPr>
          </a:p>
        </p:txBody>
      </p:sp>
      <p:sp>
        <p:nvSpPr>
          <p:cNvPr id="56" name="正方形/長方形 55"/>
          <p:cNvSpPr/>
          <p:nvPr/>
        </p:nvSpPr>
        <p:spPr>
          <a:xfrm>
            <a:off x="1722861" y="4765555"/>
            <a:ext cx="1696211" cy="1637431"/>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aphicFrame>
        <p:nvGraphicFramePr>
          <p:cNvPr id="59" name="表 58"/>
          <p:cNvGraphicFramePr>
            <a:graphicFrameLocks noGrp="1"/>
          </p:cNvGraphicFramePr>
          <p:nvPr>
            <p:extLst>
              <p:ext uri="{D42A27DB-BD31-4B8C-83A1-F6EECF244321}">
                <p14:modId xmlns:p14="http://schemas.microsoft.com/office/powerpoint/2010/main" val="680226650"/>
              </p:ext>
            </p:extLst>
          </p:nvPr>
        </p:nvGraphicFramePr>
        <p:xfrm>
          <a:off x="1938182" y="4897554"/>
          <a:ext cx="1265406" cy="1478280"/>
        </p:xfrm>
        <a:graphic>
          <a:graphicData uri="http://schemas.openxmlformats.org/drawingml/2006/table">
            <a:tbl>
              <a:tblPr firstRow="1" bandRow="1">
                <a:tableStyleId>{2D5ABB26-0587-4C30-8999-92F81FD0307C}</a:tableStyleId>
              </a:tblPr>
              <a:tblGrid>
                <a:gridCol w="466230"/>
                <a:gridCol w="799176"/>
              </a:tblGrid>
              <a:tr h="119933">
                <a:tc>
                  <a:txBody>
                    <a:bodyPr/>
                    <a:lstStyle/>
                    <a:p>
                      <a:r>
                        <a:rPr kumimoji="1" lang="en-US" altLang="ja-JP" dirty="0" smtClean="0">
                          <a:latin typeface="+mj-ea"/>
                          <a:ea typeface="+mj-ea"/>
                        </a:rPr>
                        <a:t>1:</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0.23</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2:</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0.34</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3:</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0.45</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4:</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dirty="0" smtClean="0">
                          <a:latin typeface="+mj-ea"/>
                          <a:ea typeface="+mj-ea"/>
                        </a:rPr>
                        <a:t>0.56</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60" name="台形 59"/>
          <p:cNvSpPr/>
          <p:nvPr/>
        </p:nvSpPr>
        <p:spPr>
          <a:xfrm>
            <a:off x="5124138" y="4449386"/>
            <a:ext cx="2462558"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特徴語　　スコア</a:t>
            </a:r>
            <a:endParaRPr kumimoji="1" lang="ja-JP" altLang="en-US" dirty="0">
              <a:solidFill>
                <a:srgbClr val="FFFFFF"/>
              </a:solidFill>
            </a:endParaRPr>
          </a:p>
        </p:txBody>
      </p:sp>
      <p:sp>
        <p:nvSpPr>
          <p:cNvPr id="61" name="台形 60"/>
          <p:cNvSpPr/>
          <p:nvPr/>
        </p:nvSpPr>
        <p:spPr>
          <a:xfrm>
            <a:off x="3493616" y="4449386"/>
            <a:ext cx="1553240"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err="1" smtClean="0">
                <a:solidFill>
                  <a:srgbClr val="FFFFFF"/>
                </a:solidFill>
              </a:rPr>
              <a:t>NeuralNet</a:t>
            </a:r>
            <a:endParaRPr kumimoji="1" lang="ja-JP" altLang="en-US" dirty="0">
              <a:solidFill>
                <a:srgbClr val="FFFFFF"/>
              </a:solidFill>
            </a:endParaRPr>
          </a:p>
        </p:txBody>
      </p:sp>
      <p:sp>
        <p:nvSpPr>
          <p:cNvPr id="62" name="正方形/長方形 61"/>
          <p:cNvSpPr/>
          <p:nvPr/>
        </p:nvSpPr>
        <p:spPr>
          <a:xfrm>
            <a:off x="5135091" y="4765555"/>
            <a:ext cx="2451605" cy="1637431"/>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3" name="四角形吹き出し 62"/>
          <p:cNvSpPr/>
          <p:nvPr/>
        </p:nvSpPr>
        <p:spPr>
          <a:xfrm>
            <a:off x="44435" y="2019222"/>
            <a:ext cx="1597688" cy="822943"/>
          </a:xfrm>
          <a:prstGeom prst="wedgeRectCallout">
            <a:avLst>
              <a:gd name="adj1" fmla="val -15554"/>
              <a:gd name="adj2" fmla="val 7181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4435" y="2111437"/>
            <a:ext cx="1866335" cy="677108"/>
          </a:xfrm>
          <a:prstGeom prst="rect">
            <a:avLst/>
          </a:prstGeom>
          <a:noFill/>
        </p:spPr>
        <p:txBody>
          <a:bodyPr wrap="square" rtlCol="0">
            <a:spAutoFit/>
          </a:bodyPr>
          <a:lstStyle/>
          <a:p>
            <a:r>
              <a:rPr lang="ja-JP" altLang="en-US" sz="1900" dirty="0" smtClean="0">
                <a:solidFill>
                  <a:schemeClr val="bg1"/>
                </a:solidFill>
                <a:latin typeface="+mj-ea"/>
                <a:ea typeface="+mj-ea"/>
              </a:rPr>
              <a:t>二</a:t>
            </a:r>
            <a:r>
              <a:rPr kumimoji="1" lang="ja-JP" altLang="en-US" sz="1900" dirty="0" smtClean="0">
                <a:solidFill>
                  <a:schemeClr val="bg1"/>
                </a:solidFill>
                <a:latin typeface="+mj-ea"/>
                <a:ea typeface="+mj-ea"/>
              </a:rPr>
              <a:t>駒間の関係</a:t>
            </a:r>
            <a:endParaRPr kumimoji="1" lang="en-US" altLang="ja-JP" sz="1900" dirty="0" smtClean="0">
              <a:solidFill>
                <a:schemeClr val="bg1"/>
              </a:solidFill>
              <a:latin typeface="+mj-ea"/>
              <a:ea typeface="+mj-ea"/>
            </a:endParaRPr>
          </a:p>
          <a:p>
            <a:r>
              <a:rPr kumimoji="1" lang="ja-JP" altLang="en-US" sz="1900" dirty="0" smtClean="0">
                <a:solidFill>
                  <a:schemeClr val="bg1"/>
                </a:solidFill>
                <a:latin typeface="+mj-ea"/>
                <a:ea typeface="+mj-ea"/>
              </a:rPr>
              <a:t>などを素性</a:t>
            </a:r>
            <a:endParaRPr kumimoji="1" lang="ja-JP" altLang="en-US" sz="1900" dirty="0">
              <a:solidFill>
                <a:schemeClr val="bg1"/>
              </a:solidFill>
              <a:latin typeface="+mj-ea"/>
              <a:ea typeface="+mj-ea"/>
            </a:endParaRPr>
          </a:p>
        </p:txBody>
      </p:sp>
      <p:sp>
        <p:nvSpPr>
          <p:cNvPr id="65" name="四角形吹き出し 64"/>
          <p:cNvSpPr/>
          <p:nvPr/>
        </p:nvSpPr>
        <p:spPr>
          <a:xfrm>
            <a:off x="7495714" y="2120336"/>
            <a:ext cx="1587656" cy="822943"/>
          </a:xfrm>
          <a:prstGeom prst="wedgeRectCallout">
            <a:avLst>
              <a:gd name="adj1" fmla="val 25814"/>
              <a:gd name="adj2" fmla="val 79797"/>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7420869" y="2206516"/>
            <a:ext cx="1662501" cy="677108"/>
          </a:xfrm>
          <a:prstGeom prst="rect">
            <a:avLst/>
          </a:prstGeom>
          <a:noFill/>
        </p:spPr>
        <p:txBody>
          <a:bodyPr wrap="square" rtlCol="0">
            <a:spAutoFit/>
          </a:bodyPr>
          <a:lstStyle/>
          <a:p>
            <a:r>
              <a:rPr kumimoji="1" lang="ja-JP" altLang="en-US" sz="1900" dirty="0" smtClean="0">
                <a:solidFill>
                  <a:schemeClr val="bg1"/>
                </a:solidFill>
                <a:latin typeface="+mj-ea"/>
                <a:ea typeface="+mj-ea"/>
              </a:rPr>
              <a:t>単語分割</a:t>
            </a:r>
            <a:endParaRPr kumimoji="1" lang="en-US" altLang="ja-JP" sz="1900" dirty="0" smtClean="0">
              <a:solidFill>
                <a:schemeClr val="bg1"/>
              </a:solidFill>
              <a:latin typeface="+mj-ea"/>
              <a:ea typeface="+mj-ea"/>
            </a:endParaRPr>
          </a:p>
          <a:p>
            <a:r>
              <a:rPr lang="ja-JP" altLang="en-US" sz="1900" dirty="0" smtClean="0">
                <a:solidFill>
                  <a:schemeClr val="bg1"/>
                </a:solidFill>
                <a:latin typeface="+mj-ea"/>
                <a:ea typeface="+mj-ea"/>
              </a:rPr>
              <a:t>固有表現抽出</a:t>
            </a:r>
            <a:endParaRPr kumimoji="1" lang="ja-JP" altLang="en-US" sz="1900" dirty="0">
              <a:solidFill>
                <a:schemeClr val="bg1"/>
              </a:solidFill>
              <a:latin typeface="+mj-ea"/>
              <a:ea typeface="+mj-ea"/>
            </a:endParaRPr>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11</a:t>
            </a:fld>
            <a:endParaRPr kumimoji="1" lang="ja-JP" altLang="en-US"/>
          </a:p>
        </p:txBody>
      </p:sp>
    </p:spTree>
    <p:extLst>
      <p:ext uri="{BB962C8B-B14F-4D97-AF65-F5344CB8AC3E}">
        <p14:creationId xmlns:p14="http://schemas.microsoft.com/office/powerpoint/2010/main" val="32373755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chemeClr val="accent1"/>
                </a:solidFill>
              </a:rPr>
              <a:t>特徴語とは</a:t>
            </a:r>
            <a:r>
              <a:rPr lang="en-US" altLang="ja-JP" b="1" spc="300" dirty="0" smtClean="0">
                <a:solidFill>
                  <a:schemeClr val="accent1"/>
                </a:solidFill>
                <a:latin typeface="+mj-ea"/>
              </a:rPr>
              <a:t>…?</a:t>
            </a:r>
            <a:endParaRPr kumimoji="1" lang="ja-JP" altLang="en-US" b="1" spc="300" dirty="0">
              <a:solidFill>
                <a:schemeClr val="accent1"/>
              </a:solidFill>
              <a:latin typeface="+mj-ea"/>
            </a:endParaRPr>
          </a:p>
        </p:txBody>
      </p:sp>
      <p:sp>
        <p:nvSpPr>
          <p:cNvPr id="4" name="テキスト ボックス 3"/>
          <p:cNvSpPr txBox="1"/>
          <p:nvPr/>
        </p:nvSpPr>
        <p:spPr>
          <a:xfrm>
            <a:off x="265927" y="1137478"/>
            <a:ext cx="8878073" cy="707886"/>
          </a:xfrm>
          <a:prstGeom prst="rect">
            <a:avLst/>
          </a:prstGeom>
          <a:noFill/>
        </p:spPr>
        <p:txBody>
          <a:bodyPr wrap="square" rtlCol="0">
            <a:spAutoFit/>
          </a:bodyPr>
          <a:lstStyle/>
          <a:p>
            <a:r>
              <a:rPr kumimoji="1" lang="ja-JP" altLang="en-US" sz="2000" dirty="0" smtClean="0">
                <a:solidFill>
                  <a:srgbClr val="4F81BD"/>
                </a:solidFill>
              </a:rPr>
              <a:t>特徴語は、将棋特有の固有表現抽出により抽出された固有表現。固有表現</a:t>
            </a:r>
            <a:endParaRPr kumimoji="1" lang="en-US" altLang="ja-JP" sz="2000" dirty="0" smtClean="0">
              <a:solidFill>
                <a:srgbClr val="4F81BD"/>
              </a:solidFill>
            </a:endParaRPr>
          </a:p>
          <a:p>
            <a:r>
              <a:rPr kumimoji="1" lang="ja-JP" altLang="en-US" sz="2000" dirty="0" smtClean="0">
                <a:solidFill>
                  <a:srgbClr val="4F81BD"/>
                </a:solidFill>
              </a:rPr>
              <a:t>タグが付与されている。今回は簡単のため</a:t>
            </a:r>
            <a:r>
              <a:rPr kumimoji="1" lang="ja-JP" altLang="en-US" sz="2000" b="1" dirty="0" smtClean="0">
                <a:solidFill>
                  <a:srgbClr val="4F81BD"/>
                </a:solidFill>
              </a:rPr>
              <a:t>、</a:t>
            </a:r>
            <a:r>
              <a:rPr kumimoji="1" lang="en-US" altLang="ja-JP" sz="2000" b="1" dirty="0" smtClean="0">
                <a:solidFill>
                  <a:srgbClr val="4F81BD"/>
                </a:solidFill>
              </a:rPr>
              <a:t>St(</a:t>
            </a:r>
            <a:r>
              <a:rPr kumimoji="1" lang="ja-JP" altLang="en-US" sz="2000" b="1" dirty="0" smtClean="0">
                <a:solidFill>
                  <a:srgbClr val="4F81BD"/>
                </a:solidFill>
              </a:rPr>
              <a:t>戦法</a:t>
            </a:r>
            <a:r>
              <a:rPr kumimoji="1" lang="en-US" altLang="ja-JP" sz="2000" b="1" dirty="0" smtClean="0">
                <a:solidFill>
                  <a:srgbClr val="4F81BD"/>
                </a:solidFill>
              </a:rPr>
              <a:t>),</a:t>
            </a:r>
            <a:r>
              <a:rPr kumimoji="1" lang="en-US" altLang="ja-JP" sz="2000" b="1" dirty="0" err="1" smtClean="0">
                <a:solidFill>
                  <a:srgbClr val="4F81BD"/>
                </a:solidFill>
              </a:rPr>
              <a:t>Ca</a:t>
            </a:r>
            <a:r>
              <a:rPr lang="en-US" altLang="ja-JP" sz="2000" b="1" dirty="0" smtClean="0">
                <a:solidFill>
                  <a:srgbClr val="4F81BD"/>
                </a:solidFill>
              </a:rPr>
              <a:t>(</a:t>
            </a:r>
            <a:r>
              <a:rPr lang="ja-JP" altLang="en-US" sz="2000" b="1" dirty="0" smtClean="0">
                <a:solidFill>
                  <a:srgbClr val="4F81BD"/>
                </a:solidFill>
              </a:rPr>
              <a:t>囲い</a:t>
            </a:r>
            <a:r>
              <a:rPr lang="en-US" altLang="ja-JP" sz="2000" b="1" dirty="0" smtClean="0">
                <a:solidFill>
                  <a:srgbClr val="4F81BD"/>
                </a:solidFill>
              </a:rPr>
              <a:t>)</a:t>
            </a:r>
            <a:r>
              <a:rPr lang="ja-JP" altLang="en-US" sz="2000" dirty="0" smtClean="0">
                <a:solidFill>
                  <a:srgbClr val="4F81BD"/>
                </a:solidFill>
              </a:rPr>
              <a:t>に限定した。</a:t>
            </a:r>
            <a:endParaRPr kumimoji="1" lang="ja-JP" altLang="en-US" sz="2000" dirty="0">
              <a:solidFill>
                <a:srgbClr val="4F81BD"/>
              </a:solidFill>
            </a:endParaRPr>
          </a:p>
        </p:txBody>
      </p:sp>
      <p:graphicFrame>
        <p:nvGraphicFramePr>
          <p:cNvPr id="5" name="表 4"/>
          <p:cNvGraphicFramePr>
            <a:graphicFrameLocks noGrp="1"/>
          </p:cNvGraphicFramePr>
          <p:nvPr>
            <p:extLst>
              <p:ext uri="{D42A27DB-BD31-4B8C-83A1-F6EECF244321}">
                <p14:modId xmlns:p14="http://schemas.microsoft.com/office/powerpoint/2010/main" val="533920786"/>
              </p:ext>
            </p:extLst>
          </p:nvPr>
        </p:nvGraphicFramePr>
        <p:xfrm>
          <a:off x="1567791" y="2370714"/>
          <a:ext cx="6096000" cy="3169920"/>
        </p:xfrm>
        <a:graphic>
          <a:graphicData uri="http://schemas.openxmlformats.org/drawingml/2006/table">
            <a:tbl>
              <a:tblPr firstRow="1" bandRow="1">
                <a:tableStyleId>{3C2FFA5D-87B4-456A-9821-1D502468CF0F}</a:tableStyleId>
              </a:tblPr>
              <a:tblGrid>
                <a:gridCol w="3048000"/>
                <a:gridCol w="3048000"/>
              </a:tblGrid>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t>固有表現タグ</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t>特徴語の具体例</a:t>
                      </a:r>
                    </a:p>
                  </a:txBody>
                  <a:tcPr/>
                </a:tc>
              </a:tr>
              <a:tr h="370840">
                <a:tc>
                  <a:txBody>
                    <a:bodyPr/>
                    <a:lstStyle/>
                    <a:p>
                      <a:r>
                        <a:rPr kumimoji="1" lang="en-US" altLang="ja-JP" sz="2000" b="1" dirty="0" smtClean="0"/>
                        <a:t>St</a:t>
                      </a:r>
                      <a:r>
                        <a:rPr kumimoji="1" lang="ja-JP" altLang="en-US" sz="2000" b="1" dirty="0" smtClean="0"/>
                        <a:t> </a:t>
                      </a:r>
                      <a:r>
                        <a:rPr kumimoji="1" lang="en-US" altLang="ja-JP" sz="2000" b="1" dirty="0" smtClean="0"/>
                        <a:t>(</a:t>
                      </a:r>
                      <a:r>
                        <a:rPr kumimoji="1" lang="ja-JP" altLang="en-US" sz="2000" b="1" dirty="0" smtClean="0"/>
                        <a:t>戦法</a:t>
                      </a:r>
                      <a:r>
                        <a:rPr kumimoji="1" lang="en-US" altLang="ja-JP" sz="2000" b="1" dirty="0" smtClean="0"/>
                        <a:t>)</a:t>
                      </a:r>
                    </a:p>
                  </a:txBody>
                  <a:tcPr>
                    <a:solidFill>
                      <a:schemeClr val="accent3">
                        <a:lumMod val="60000"/>
                        <a:lumOff val="40000"/>
                      </a:schemeClr>
                    </a:solidFill>
                  </a:tcPr>
                </a:tc>
                <a:tc>
                  <a:txBody>
                    <a:bodyPr/>
                    <a:lstStyle/>
                    <a:p>
                      <a:r>
                        <a:rPr kumimoji="1" lang="ja-JP" altLang="en-US" sz="2000" b="1" dirty="0" smtClean="0"/>
                        <a:t>棒銀、ゴキゲン中飛車</a:t>
                      </a:r>
                      <a:endParaRPr kumimoji="1" lang="ja-JP" altLang="en-US" sz="2000" b="1" dirty="0"/>
                    </a:p>
                  </a:txBody>
                  <a:tcPr>
                    <a:solidFill>
                      <a:schemeClr val="accent3">
                        <a:lumMod val="60000"/>
                        <a:lumOff val="40000"/>
                      </a:schemeClr>
                    </a:solidFill>
                  </a:tcPr>
                </a:tc>
              </a:tr>
              <a:tr h="370840">
                <a:tc>
                  <a:txBody>
                    <a:bodyPr/>
                    <a:lstStyle/>
                    <a:p>
                      <a:r>
                        <a:rPr kumimoji="1" lang="en-US" altLang="ja-JP" sz="2000" b="1" dirty="0" err="1" smtClean="0"/>
                        <a:t>Ca</a:t>
                      </a:r>
                      <a:r>
                        <a:rPr kumimoji="1" lang="en-US" altLang="ja-JP" sz="2000" b="1" dirty="0" smtClean="0"/>
                        <a:t>(</a:t>
                      </a:r>
                      <a:r>
                        <a:rPr kumimoji="1" lang="ja-JP" altLang="en-US" sz="2000" b="1" dirty="0" smtClean="0"/>
                        <a:t>囲い</a:t>
                      </a:r>
                      <a:r>
                        <a:rPr kumimoji="1" lang="en-US" altLang="ja-JP" sz="2000" b="1" dirty="0" smtClean="0"/>
                        <a:t>)</a:t>
                      </a:r>
                      <a:endParaRPr kumimoji="1" lang="ja-JP" altLang="en-US" sz="2000" b="1" dirty="0"/>
                    </a:p>
                  </a:txBody>
                  <a:tcPr>
                    <a:solidFill>
                      <a:schemeClr val="accent3">
                        <a:lumMod val="60000"/>
                        <a:lumOff val="40000"/>
                      </a:schemeClr>
                    </a:solidFill>
                  </a:tcPr>
                </a:tc>
                <a:tc>
                  <a:txBody>
                    <a:bodyPr/>
                    <a:lstStyle/>
                    <a:p>
                      <a:r>
                        <a:rPr kumimoji="1" lang="ja-JP" altLang="en-US" sz="2000" b="1" dirty="0" smtClean="0"/>
                        <a:t>矢倉、美濃囲い</a:t>
                      </a:r>
                      <a:endParaRPr kumimoji="1" lang="ja-JP" altLang="en-US" sz="2000" b="1" dirty="0"/>
                    </a:p>
                  </a:txBody>
                  <a:tcPr>
                    <a:solidFill>
                      <a:schemeClr val="accent3">
                        <a:lumMod val="60000"/>
                        <a:lumOff val="40000"/>
                      </a:schemeClr>
                    </a:solidFill>
                  </a:tcPr>
                </a:tc>
              </a:tr>
              <a:tr h="370840">
                <a:tc>
                  <a:txBody>
                    <a:bodyPr/>
                    <a:lstStyle/>
                    <a:p>
                      <a:r>
                        <a:rPr kumimoji="1" lang="en-US" altLang="ja-JP" sz="2000" dirty="0" smtClean="0"/>
                        <a:t>Hu(</a:t>
                      </a:r>
                      <a:r>
                        <a:rPr kumimoji="1" lang="ja-JP" altLang="en-US" sz="2000" dirty="0" smtClean="0"/>
                        <a:t>人物名</a:t>
                      </a:r>
                      <a:r>
                        <a:rPr kumimoji="1" lang="en-US" altLang="ja-JP" sz="2000" dirty="0" smtClean="0"/>
                        <a:t>)</a:t>
                      </a:r>
                      <a:endParaRPr kumimoji="1" lang="ja-JP" altLang="en-US" sz="2000" dirty="0"/>
                    </a:p>
                  </a:txBody>
                  <a:tcPr/>
                </a:tc>
                <a:tc>
                  <a:txBody>
                    <a:bodyPr/>
                    <a:lstStyle/>
                    <a:p>
                      <a:r>
                        <a:rPr kumimoji="1" lang="ja-JP" altLang="en-US" sz="2000" dirty="0" smtClean="0"/>
                        <a:t>羽生、藤井</a:t>
                      </a:r>
                      <a:endParaRPr kumimoji="1" lang="ja-JP" altLang="en-US" sz="2000" dirty="0"/>
                    </a:p>
                  </a:txBody>
                  <a:tcPr/>
                </a:tc>
              </a:tr>
              <a:tr h="370840">
                <a:tc>
                  <a:txBody>
                    <a:bodyPr/>
                    <a:lstStyle/>
                    <a:p>
                      <a:r>
                        <a:rPr kumimoji="1" lang="en-US" altLang="ja-JP" sz="2000" dirty="0" err="1" smtClean="0"/>
                        <a:t>Tu</a:t>
                      </a:r>
                      <a:r>
                        <a:rPr kumimoji="1" lang="en-US" altLang="ja-JP" sz="2000" dirty="0" smtClean="0"/>
                        <a:t>(</a:t>
                      </a:r>
                      <a:r>
                        <a:rPr kumimoji="1" lang="ja-JP" altLang="en-US" sz="2000" dirty="0" smtClean="0"/>
                        <a:t>手番</a:t>
                      </a:r>
                      <a:r>
                        <a:rPr kumimoji="1" lang="en-US" altLang="ja-JP" sz="2000" dirty="0" smtClean="0"/>
                        <a:t>)</a:t>
                      </a:r>
                      <a:endParaRPr kumimoji="1" lang="ja-JP" altLang="en-US" sz="2000" dirty="0"/>
                    </a:p>
                  </a:txBody>
                  <a:tcPr/>
                </a:tc>
                <a:tc>
                  <a:txBody>
                    <a:bodyPr/>
                    <a:lstStyle/>
                    <a:p>
                      <a:r>
                        <a:rPr kumimoji="1" lang="ja-JP" altLang="en-US" sz="2000" dirty="0" smtClean="0"/>
                        <a:t>先手、後手</a:t>
                      </a:r>
                      <a:endParaRPr kumimoji="1" lang="en-US" altLang="ja-JP" sz="2000" dirty="0" smtClean="0"/>
                    </a:p>
                  </a:txBody>
                  <a:tcPr/>
                </a:tc>
              </a:tr>
              <a:tr h="370840">
                <a:tc>
                  <a:txBody>
                    <a:bodyPr/>
                    <a:lstStyle/>
                    <a:p>
                      <a:r>
                        <a:rPr kumimoji="1" lang="en-US" altLang="ja-JP" sz="2000" dirty="0" smtClean="0"/>
                        <a:t>Re(</a:t>
                      </a:r>
                      <a:r>
                        <a:rPr kumimoji="1" lang="ja-JP" altLang="en-US" sz="2000" dirty="0" smtClean="0"/>
                        <a:t>盤面の領域</a:t>
                      </a:r>
                      <a:r>
                        <a:rPr kumimoji="1" lang="en-US" altLang="ja-JP" sz="2000" dirty="0" smtClean="0"/>
                        <a:t>)</a:t>
                      </a:r>
                      <a:endParaRPr kumimoji="1" lang="ja-JP" altLang="en-US" sz="2000" dirty="0"/>
                    </a:p>
                  </a:txBody>
                  <a:tcPr/>
                </a:tc>
                <a:tc>
                  <a:txBody>
                    <a:bodyPr/>
                    <a:lstStyle/>
                    <a:p>
                      <a:r>
                        <a:rPr kumimoji="1" lang="ja-JP" altLang="en-US" sz="2000" dirty="0" smtClean="0"/>
                        <a:t>中央</a:t>
                      </a:r>
                      <a:endParaRPr kumimoji="1" lang="en-US" altLang="ja-JP" sz="2000" dirty="0" smtClean="0"/>
                    </a:p>
                  </a:txBody>
                  <a:tcPr/>
                </a:tc>
              </a:tr>
              <a:tr h="370840">
                <a:tc>
                  <a:txBody>
                    <a:bodyPr/>
                    <a:lstStyle/>
                    <a:p>
                      <a:r>
                        <a:rPr kumimoji="1" lang="en-US" altLang="ja-JP" sz="2000" dirty="0" smtClean="0"/>
                        <a:t>Ti(</a:t>
                      </a:r>
                      <a:r>
                        <a:rPr kumimoji="1" lang="ja-JP" altLang="en-US" sz="2000" dirty="0" smtClean="0"/>
                        <a:t>時間</a:t>
                      </a:r>
                      <a:r>
                        <a:rPr kumimoji="1" lang="en-US" altLang="ja-JP" sz="2000" dirty="0" smtClean="0"/>
                        <a:t>)</a:t>
                      </a:r>
                      <a:endParaRPr kumimoji="1" lang="ja-JP" altLang="en-US" sz="2000" dirty="0"/>
                    </a:p>
                  </a:txBody>
                  <a:tcPr/>
                </a:tc>
                <a:tc>
                  <a:txBody>
                    <a:bodyPr/>
                    <a:lstStyle/>
                    <a:p>
                      <a:r>
                        <a:rPr kumimoji="1" lang="ja-JP" altLang="en-US" sz="2000" dirty="0" smtClean="0"/>
                        <a:t>２時</a:t>
                      </a:r>
                      <a:endParaRPr kumimoji="1" lang="en-US" altLang="ja-JP" sz="2000" dirty="0" smtClean="0"/>
                    </a:p>
                  </a:txBody>
                  <a:tcPr/>
                </a:tc>
              </a:tr>
              <a:tr h="370840">
                <a:tc>
                  <a:txBody>
                    <a:bodyPr/>
                    <a:lstStyle/>
                    <a:p>
                      <a:r>
                        <a:rPr kumimoji="1" lang="en-US" altLang="ja-JP" sz="2000" dirty="0" smtClean="0"/>
                        <a:t>Pi(</a:t>
                      </a:r>
                      <a:r>
                        <a:rPr kumimoji="1" lang="ja-JP" altLang="en-US" sz="2000" dirty="0" smtClean="0"/>
                        <a:t>駒</a:t>
                      </a:r>
                      <a:r>
                        <a:rPr kumimoji="1" lang="en-US" altLang="ja-JP" sz="2000" dirty="0" smtClean="0"/>
                        <a:t>)</a:t>
                      </a:r>
                      <a:endParaRPr kumimoji="1" lang="ja-JP" altLang="en-US" sz="2000" dirty="0"/>
                    </a:p>
                  </a:txBody>
                  <a:tcPr/>
                </a:tc>
                <a:tc>
                  <a:txBody>
                    <a:bodyPr/>
                    <a:lstStyle/>
                    <a:p>
                      <a:r>
                        <a:rPr kumimoji="1" lang="ja-JP" altLang="en-US" sz="2000" dirty="0" smtClean="0"/>
                        <a:t>銀、金</a:t>
                      </a:r>
                      <a:endParaRPr kumimoji="1" lang="en-US" altLang="ja-JP" sz="2000" dirty="0" smtClean="0"/>
                    </a:p>
                  </a:txBody>
                  <a:tcPr/>
                </a:tc>
              </a:tr>
            </a:tbl>
          </a:graphicData>
        </a:graphic>
      </p:graphicFrame>
      <p:sp>
        <p:nvSpPr>
          <p:cNvPr id="6" name="スライド番号プレースホルダー 5"/>
          <p:cNvSpPr>
            <a:spLocks noGrp="1"/>
          </p:cNvSpPr>
          <p:nvPr>
            <p:ph type="sldNum" sz="quarter" idx="12"/>
          </p:nvPr>
        </p:nvSpPr>
        <p:spPr/>
        <p:txBody>
          <a:bodyPr/>
          <a:lstStyle/>
          <a:p>
            <a:fld id="{0C6B4AF7-E0BF-8148-B722-CF10BCBECCA6}" type="slidenum">
              <a:rPr kumimoji="1" lang="ja-JP" altLang="en-US" smtClean="0"/>
              <a:t>12</a:t>
            </a:fld>
            <a:endParaRPr kumimoji="1" lang="ja-JP" altLang="en-US"/>
          </a:p>
        </p:txBody>
      </p:sp>
    </p:spTree>
    <p:extLst>
      <p:ext uri="{BB962C8B-B14F-4D97-AF65-F5344CB8AC3E}">
        <p14:creationId xmlns:p14="http://schemas.microsoft.com/office/powerpoint/2010/main" val="20070653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提案手法</a:t>
            </a:r>
            <a:r>
              <a:rPr kumimoji="1" lang="en-US" altLang="ja-JP" b="1" spc="300" dirty="0" smtClean="0">
                <a:solidFill>
                  <a:schemeClr val="accent1"/>
                </a:solidFill>
              </a:rPr>
              <a:t>(</a:t>
            </a:r>
            <a:r>
              <a:rPr kumimoji="1" lang="ja-JP" altLang="en-US" b="1" spc="300" dirty="0" smtClean="0">
                <a:solidFill>
                  <a:schemeClr val="accent1"/>
                </a:solidFill>
              </a:rPr>
              <a:t>出力</a:t>
            </a:r>
            <a:r>
              <a:rPr kumimoji="1" lang="en-US" altLang="ja-JP" b="1" spc="300" dirty="0" smtClean="0">
                <a:solidFill>
                  <a:schemeClr val="accent1"/>
                </a:solidFill>
              </a:rPr>
              <a:t>)</a:t>
            </a:r>
            <a:endParaRPr kumimoji="1" lang="ja-JP" altLang="en-US" b="1" spc="300" dirty="0">
              <a:solidFill>
                <a:schemeClr val="accent1"/>
              </a:solidFill>
            </a:endParaRPr>
          </a:p>
        </p:txBody>
      </p:sp>
      <p:sp>
        <p:nvSpPr>
          <p:cNvPr id="4" name="テキスト ボックス 3"/>
          <p:cNvSpPr txBox="1"/>
          <p:nvPr/>
        </p:nvSpPr>
        <p:spPr>
          <a:xfrm>
            <a:off x="580887" y="1060837"/>
            <a:ext cx="8105913" cy="707886"/>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先ほど学習した、モデルを使い新規局面に対して、特徴語ごとの</a:t>
            </a:r>
            <a:endParaRPr kumimoji="1" lang="en-US" altLang="ja-JP" sz="2000" dirty="0" smtClean="0">
              <a:solidFill>
                <a:srgbClr val="4F81BD"/>
              </a:solidFill>
              <a:latin typeface="ヒラギノ明朝 Pro W3"/>
              <a:ea typeface="ヒラギノ明朝 Pro W3"/>
              <a:cs typeface="ヒラギノ明朝 Pro W3"/>
            </a:endParaRPr>
          </a:p>
          <a:p>
            <a:r>
              <a:rPr kumimoji="1" lang="ja-JP" altLang="en-US" sz="2000" dirty="0" smtClean="0">
                <a:solidFill>
                  <a:srgbClr val="4F81BD"/>
                </a:solidFill>
                <a:latin typeface="ヒラギノ明朝 Pro W3"/>
                <a:ea typeface="ヒラギノ明朝 Pro W3"/>
                <a:cs typeface="ヒラギノ明朝 Pro W3"/>
              </a:rPr>
              <a:t>スコアを出力</a:t>
            </a:r>
            <a:r>
              <a:rPr lang="ja-JP" altLang="en-US" sz="2000" dirty="0" smtClean="0">
                <a:solidFill>
                  <a:srgbClr val="4F81BD"/>
                </a:solidFill>
                <a:latin typeface="ヒラギノ明朝 Pro W3"/>
                <a:ea typeface="ヒラギノ明朝 Pro W3"/>
                <a:cs typeface="ヒラギノ明朝 Pro W3"/>
              </a:rPr>
              <a:t>する</a:t>
            </a:r>
            <a:r>
              <a:rPr lang="ja-JP" altLang="en-US" sz="2000" dirty="0" smtClean="0">
                <a:solidFill>
                  <a:srgbClr val="4F81BD"/>
                </a:solidFill>
                <a:latin typeface="ヒラギノ明朝 Pro W3"/>
                <a:ea typeface="ヒラギノ明朝 Pro W3"/>
                <a:cs typeface="ヒラギノ明朝 Pro W3"/>
              </a:rPr>
              <a:t>。</a:t>
            </a:r>
            <a:r>
              <a:rPr lang="ja-JP" altLang="en-US" sz="2000" dirty="0" smtClean="0">
                <a:solidFill>
                  <a:srgbClr val="4F81BD"/>
                </a:solidFill>
                <a:latin typeface="ヒラギノ明朝 Pro W3"/>
                <a:ea typeface="ヒラギノ明朝 Pro W3"/>
                <a:cs typeface="ヒラギノ明朝 Pro W3"/>
              </a:rPr>
              <a:t>スコアが</a:t>
            </a:r>
            <a:r>
              <a:rPr lang="en-US" altLang="ja-JP" sz="2000" dirty="0" smtClean="0">
                <a:solidFill>
                  <a:srgbClr val="4F81BD"/>
                </a:solidFill>
                <a:latin typeface="ヒラギノ明朝 Pro W3"/>
                <a:ea typeface="ヒラギノ明朝 Pro W3"/>
                <a:cs typeface="ヒラギノ明朝 Pro W3"/>
              </a:rPr>
              <a:t>1</a:t>
            </a:r>
            <a:r>
              <a:rPr lang="ja-JP" altLang="en-US" sz="2000" dirty="0" smtClean="0">
                <a:solidFill>
                  <a:srgbClr val="4F81BD"/>
                </a:solidFill>
                <a:latin typeface="ヒラギノ明朝 Pro W3"/>
                <a:ea typeface="ヒラギノ明朝 Pro W3"/>
                <a:cs typeface="ヒラギノ明朝 Pro W3"/>
              </a:rPr>
              <a:t>に近いほど、局面と対応している。</a:t>
            </a:r>
            <a:endParaRPr kumimoji="1" lang="ja-JP" altLang="en-US" sz="2000" dirty="0">
              <a:solidFill>
                <a:srgbClr val="4F81BD"/>
              </a:solidFill>
              <a:latin typeface="ヒラギノ明朝 Pro W3"/>
              <a:ea typeface="ヒラギノ明朝 Pro W3"/>
              <a:cs typeface="ヒラギノ明朝 Pro W3"/>
            </a:endParaRPr>
          </a:p>
        </p:txBody>
      </p:sp>
      <p:graphicFrame>
        <p:nvGraphicFramePr>
          <p:cNvPr id="53" name="表 52"/>
          <p:cNvGraphicFramePr>
            <a:graphicFrameLocks noGrp="1"/>
          </p:cNvGraphicFramePr>
          <p:nvPr>
            <p:extLst>
              <p:ext uri="{D42A27DB-BD31-4B8C-83A1-F6EECF244321}">
                <p14:modId xmlns:p14="http://schemas.microsoft.com/office/powerpoint/2010/main" val="4280789009"/>
              </p:ext>
            </p:extLst>
          </p:nvPr>
        </p:nvGraphicFramePr>
        <p:xfrm>
          <a:off x="5435093" y="3238521"/>
          <a:ext cx="2857381" cy="1706880"/>
        </p:xfrm>
        <a:graphic>
          <a:graphicData uri="http://schemas.openxmlformats.org/drawingml/2006/table">
            <a:tbl>
              <a:tblPr firstRow="1" bandRow="1">
                <a:tableStyleId>{2D5ABB26-0587-4C30-8999-92F81FD0307C}</a:tableStyleId>
              </a:tblPr>
              <a:tblGrid>
                <a:gridCol w="2170349"/>
                <a:gridCol w="687032"/>
              </a:tblGrid>
              <a:tr h="0">
                <a:tc>
                  <a:txBody>
                    <a:bodyPr/>
                    <a:lstStyle/>
                    <a:p>
                      <a:r>
                        <a:rPr kumimoji="1" lang="ja-JP" altLang="en-US" sz="2200" b="0" dirty="0" smtClean="0">
                          <a:latin typeface="+mj-ea"/>
                          <a:ea typeface="+mj-ea"/>
                        </a:rPr>
                        <a:t>ゴキゲン中飛車</a:t>
                      </a:r>
                      <a:endParaRPr kumimoji="1" lang="en-US" altLang="ja-JP" sz="2200" b="0"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sz="2200" dirty="0" smtClean="0">
                          <a:latin typeface="+mj-ea"/>
                          <a:ea typeface="+mj-ea"/>
                        </a:rPr>
                        <a:t>0.8</a:t>
                      </a:r>
                      <a:endParaRPr kumimoji="1" lang="ja-JP" altLang="en-US" sz="2200"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2200" dirty="0" smtClean="0">
                          <a:latin typeface="+mj-ea"/>
                          <a:ea typeface="+mj-ea"/>
                        </a:rPr>
                        <a:t>急戦矢倉</a:t>
                      </a:r>
                      <a:endParaRPr kumimoji="1" lang="ja-JP" altLang="en-US" sz="22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sz="2200"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2200" dirty="0" smtClean="0">
                          <a:latin typeface="+mj-ea"/>
                          <a:ea typeface="+mj-ea"/>
                        </a:rPr>
                        <a:t>棒銀</a:t>
                      </a:r>
                      <a:endParaRPr kumimoji="1" lang="ja-JP" altLang="en-US" sz="22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sz="2200" dirty="0" smtClean="0">
                          <a:latin typeface="+mj-ea"/>
                          <a:ea typeface="+mj-ea"/>
                        </a:rPr>
                        <a:t>0.5</a:t>
                      </a:r>
                      <a:endParaRPr kumimoji="1" lang="ja-JP" altLang="en-US" sz="22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2200" dirty="0" smtClean="0">
                          <a:latin typeface="+mj-ea"/>
                          <a:ea typeface="+mj-ea"/>
                        </a:rPr>
                        <a:t>美濃囲い</a:t>
                      </a:r>
                      <a:endParaRPr kumimoji="1" lang="ja-JP" altLang="en-US" sz="22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sz="2200" dirty="0" smtClean="0">
                          <a:latin typeface="+mj-ea"/>
                          <a:ea typeface="+mj-ea"/>
                        </a:rPr>
                        <a:t>0.3</a:t>
                      </a:r>
                      <a:endParaRPr kumimoji="1" lang="ja-JP" altLang="en-US" sz="2200"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pic>
        <p:nvPicPr>
          <p:cNvPr id="54" name="図 53"/>
          <p:cNvPicPr>
            <a:picLocks noChangeAspect="1"/>
          </p:cNvPicPr>
          <p:nvPr/>
        </p:nvPicPr>
        <p:blipFill rotWithShape="1">
          <a:blip r:embed="rId3"/>
          <a:srcRect l="12546" t="13253" r="11837" b="12960"/>
          <a:stretch/>
        </p:blipFill>
        <p:spPr>
          <a:xfrm>
            <a:off x="1127606" y="2866648"/>
            <a:ext cx="2430372" cy="2466414"/>
          </a:xfrm>
          <a:prstGeom prst="rect">
            <a:avLst/>
          </a:prstGeom>
        </p:spPr>
      </p:pic>
      <p:grpSp>
        <p:nvGrpSpPr>
          <p:cNvPr id="55" name="図形グループ 54"/>
          <p:cNvGrpSpPr/>
          <p:nvPr/>
        </p:nvGrpSpPr>
        <p:grpSpPr>
          <a:xfrm>
            <a:off x="3749440" y="3214167"/>
            <a:ext cx="1470354" cy="1784904"/>
            <a:chOff x="2563014" y="2215732"/>
            <a:chExt cx="1087328" cy="1319938"/>
          </a:xfrm>
        </p:grpSpPr>
        <p:sp>
          <p:nvSpPr>
            <p:cNvPr id="56" name="円/楕円 55"/>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3" name="直線コネクタ 62"/>
            <p:cNvCxnSpPr>
              <a:stCxn id="56" idx="6"/>
              <a:endCxn id="60"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直線コネクタ 63"/>
            <p:cNvCxnSpPr>
              <a:endCxn id="60"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5" name="直線コネクタ 64"/>
            <p:cNvCxnSpPr>
              <a:stCxn id="57" idx="6"/>
              <a:endCxn id="62"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直線コネクタ 65"/>
            <p:cNvCxnSpPr>
              <a:stCxn id="59" idx="6"/>
              <a:endCxn id="62"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7" name="直線コネクタ 66"/>
            <p:cNvCxnSpPr>
              <a:stCxn id="59" idx="6"/>
              <a:endCxn id="61"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a:stCxn id="61" idx="2"/>
              <a:endCxn id="58"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直線コネクタ 68"/>
            <p:cNvCxnSpPr>
              <a:stCxn id="58" idx="6"/>
              <a:endCxn id="62"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直線コネクタ 69"/>
            <p:cNvCxnSpPr>
              <a:stCxn id="58" idx="6"/>
              <a:endCxn id="60"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直線コネクタ 70"/>
            <p:cNvCxnSpPr>
              <a:stCxn id="56" idx="6"/>
              <a:endCxn id="62"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a:stCxn id="56" idx="6"/>
              <a:endCxn id="61"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3" name="直線コネクタ 72"/>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4" name="直線コネクタ 73"/>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5" name="直線コネクタ 74"/>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6" name="直線コネクタ 75"/>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7" name="直線コネクタ 76"/>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8" name="直線コネクタ 77"/>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79" name="直線コネクタ 78"/>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80" name="直線コネクタ 79"/>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81" name="直線コネクタ 80"/>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82" name="直線コネクタ 81"/>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83" name="円/楕円 82"/>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4" name="円/楕円 83"/>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6" name="円/楕円 85"/>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90" name="テキスト ボックス 89"/>
          <p:cNvSpPr txBox="1"/>
          <p:nvPr/>
        </p:nvSpPr>
        <p:spPr>
          <a:xfrm>
            <a:off x="989285" y="2367846"/>
            <a:ext cx="1094762" cy="369332"/>
          </a:xfrm>
          <a:prstGeom prst="rect">
            <a:avLst/>
          </a:prstGeom>
          <a:solidFill>
            <a:schemeClr val="tx2"/>
          </a:solidFill>
          <a:ln>
            <a:solidFill>
              <a:srgbClr val="1F497D"/>
            </a:solidFill>
          </a:ln>
        </p:spPr>
        <p:txBody>
          <a:bodyPr wrap="square" rtlCol="0">
            <a:spAutoFit/>
          </a:bodyPr>
          <a:lstStyle/>
          <a:p>
            <a:r>
              <a:rPr kumimoji="1" lang="ja-JP" altLang="en-US" dirty="0" smtClean="0">
                <a:solidFill>
                  <a:schemeClr val="bg1"/>
                </a:solidFill>
              </a:rPr>
              <a:t>新規局面</a:t>
            </a:r>
            <a:endParaRPr kumimoji="1" lang="ja-JP" altLang="en-US" dirty="0">
              <a:solidFill>
                <a:schemeClr val="bg1"/>
              </a:solidFill>
            </a:endParaRPr>
          </a:p>
        </p:txBody>
      </p:sp>
      <p:sp>
        <p:nvSpPr>
          <p:cNvPr id="91" name="正方形/長方形 90"/>
          <p:cNvSpPr/>
          <p:nvPr/>
        </p:nvSpPr>
        <p:spPr>
          <a:xfrm>
            <a:off x="1000233" y="2758839"/>
            <a:ext cx="2623433" cy="2693620"/>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13</a:t>
            </a:fld>
            <a:endParaRPr kumimoji="1" lang="ja-JP" altLang="en-US"/>
          </a:p>
        </p:txBody>
      </p:sp>
      <p:sp>
        <p:nvSpPr>
          <p:cNvPr id="42" name="台形 41"/>
          <p:cNvSpPr/>
          <p:nvPr/>
        </p:nvSpPr>
        <p:spPr>
          <a:xfrm>
            <a:off x="5348945" y="2837094"/>
            <a:ext cx="2945678" cy="345959"/>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特徴語　　　　　スコア</a:t>
            </a:r>
            <a:endParaRPr kumimoji="1" lang="ja-JP" altLang="en-US" dirty="0">
              <a:solidFill>
                <a:srgbClr val="FFFFFF"/>
              </a:solidFill>
            </a:endParaRPr>
          </a:p>
        </p:txBody>
      </p:sp>
      <p:sp>
        <p:nvSpPr>
          <p:cNvPr id="43" name="正方形/長方形 42"/>
          <p:cNvSpPr/>
          <p:nvPr/>
        </p:nvSpPr>
        <p:spPr>
          <a:xfrm>
            <a:off x="5359898" y="3153263"/>
            <a:ext cx="2932576" cy="1872828"/>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764132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 name="表 70"/>
          <p:cNvGraphicFramePr>
            <a:graphicFrameLocks noGrp="1"/>
          </p:cNvGraphicFramePr>
          <p:nvPr>
            <p:extLst>
              <p:ext uri="{D42A27DB-BD31-4B8C-83A1-F6EECF244321}">
                <p14:modId xmlns:p14="http://schemas.microsoft.com/office/powerpoint/2010/main" val="793831576"/>
              </p:ext>
            </p:extLst>
          </p:nvPr>
        </p:nvGraphicFramePr>
        <p:xfrm>
          <a:off x="3581228" y="2519484"/>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0.5</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pic>
        <p:nvPicPr>
          <p:cNvPr id="5" name="図 4"/>
          <p:cNvPicPr>
            <a:picLocks noChangeAspect="1"/>
          </p:cNvPicPr>
          <p:nvPr/>
        </p:nvPicPr>
        <p:blipFill rotWithShape="1">
          <a:blip r:embed="rId3"/>
          <a:srcRect l="12546" t="13253" r="11837" b="12960"/>
          <a:stretch/>
        </p:blipFill>
        <p:spPr>
          <a:xfrm>
            <a:off x="620388" y="2415071"/>
            <a:ext cx="1676177" cy="1701034"/>
          </a:xfrm>
          <a:prstGeom prst="rect">
            <a:avLst/>
          </a:prstGeom>
        </p:spPr>
      </p:pic>
      <p:pic>
        <p:nvPicPr>
          <p:cNvPr id="6" name="図 5"/>
          <p:cNvPicPr>
            <a:picLocks noChangeAspect="1"/>
          </p:cNvPicPr>
          <p:nvPr/>
        </p:nvPicPr>
        <p:blipFill rotWithShape="1">
          <a:blip r:embed="rId4"/>
          <a:srcRect l="12685" t="13000" r="11196" b="13805"/>
          <a:stretch/>
        </p:blipFill>
        <p:spPr>
          <a:xfrm>
            <a:off x="620388" y="4185532"/>
            <a:ext cx="1666323" cy="1666409"/>
          </a:xfrm>
          <a:prstGeom prst="rect">
            <a:avLst/>
          </a:prstGeom>
        </p:spPr>
      </p:pic>
      <p:grpSp>
        <p:nvGrpSpPr>
          <p:cNvPr id="76" name="図形グループ 75"/>
          <p:cNvGrpSpPr/>
          <p:nvPr/>
        </p:nvGrpSpPr>
        <p:grpSpPr>
          <a:xfrm>
            <a:off x="2409742" y="2544202"/>
            <a:ext cx="1087328" cy="1319938"/>
            <a:chOff x="2563014" y="2215732"/>
            <a:chExt cx="1087328" cy="1319938"/>
          </a:xfrm>
        </p:grpSpPr>
        <p:sp>
          <p:nvSpPr>
            <p:cNvPr id="9" name="円/楕円 8"/>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9" idx="6"/>
              <a:endCxn id="1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直線コネクタ 27"/>
            <p:cNvCxnSpPr>
              <a:endCxn id="1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10" idx="6"/>
              <a:endCxn id="1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12" idx="6"/>
              <a:endCxn id="1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a:stCxn id="12" idx="6"/>
              <a:endCxn id="1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15" idx="2"/>
              <a:endCxn id="11"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a:stCxn id="11" idx="6"/>
              <a:endCxn id="1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5" name="直線コネクタ 44"/>
            <p:cNvCxnSpPr>
              <a:stCxn id="11" idx="6"/>
              <a:endCxn id="1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8" name="直線コネクタ 47"/>
            <p:cNvCxnSpPr>
              <a:stCxn id="9" idx="6"/>
              <a:endCxn id="1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1" name="直線コネクタ 50"/>
            <p:cNvCxnSpPr>
              <a:stCxn id="9" idx="6"/>
              <a:endCxn id="1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直線コネクタ 53"/>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5" name="直線コネクタ 54"/>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7" name="直線コネクタ 56"/>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8" name="直線コネクタ 57"/>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9" name="直線コネクタ 58"/>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0" name="直線コネクタ 59"/>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1" name="直線コネクタ 60"/>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2" name="直線コネクタ 61"/>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17" name="円/楕円 1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aphicFrame>
        <p:nvGraphicFramePr>
          <p:cNvPr id="142" name="表 141"/>
          <p:cNvGraphicFramePr>
            <a:graphicFrameLocks noGrp="1"/>
          </p:cNvGraphicFramePr>
          <p:nvPr>
            <p:extLst>
              <p:ext uri="{D42A27DB-BD31-4B8C-83A1-F6EECF244321}">
                <p14:modId xmlns:p14="http://schemas.microsoft.com/office/powerpoint/2010/main" val="1360352104"/>
              </p:ext>
            </p:extLst>
          </p:nvPr>
        </p:nvGraphicFramePr>
        <p:xfrm>
          <a:off x="3582143" y="4284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75" name="図形グループ 174"/>
          <p:cNvGrpSpPr/>
          <p:nvPr/>
        </p:nvGrpSpPr>
        <p:grpSpPr>
          <a:xfrm>
            <a:off x="2408799" y="4327869"/>
            <a:ext cx="1087328" cy="1319938"/>
            <a:chOff x="2563014" y="2215732"/>
            <a:chExt cx="1087328" cy="1319938"/>
          </a:xfrm>
        </p:grpSpPr>
        <p:sp>
          <p:nvSpPr>
            <p:cNvPr id="176" name="円/楕円 175"/>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7" name="円/楕円 176"/>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3" name="直線コネクタ 182"/>
            <p:cNvCxnSpPr>
              <a:stCxn id="176" idx="6"/>
              <a:endCxn id="180"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4" name="直線コネクタ 183"/>
            <p:cNvCxnSpPr>
              <a:endCxn id="180"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直線コネクタ 184"/>
            <p:cNvCxnSpPr>
              <a:stCxn id="177" idx="6"/>
              <a:endCxn id="182"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6" name="直線コネクタ 185"/>
            <p:cNvCxnSpPr>
              <a:stCxn id="179" idx="6"/>
              <a:endCxn id="182"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7" name="直線コネクタ 186"/>
            <p:cNvCxnSpPr>
              <a:stCxn id="179" idx="6"/>
              <a:endCxn id="181"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8" name="直線コネクタ 187"/>
            <p:cNvCxnSpPr>
              <a:stCxn id="181" idx="2"/>
              <a:endCxn id="178"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9" name="直線コネクタ 188"/>
            <p:cNvCxnSpPr>
              <a:stCxn id="178" idx="6"/>
              <a:endCxn id="182"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直線コネクタ 189"/>
            <p:cNvCxnSpPr>
              <a:stCxn id="178" idx="6"/>
              <a:endCxn id="180"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1" name="直線コネクタ 190"/>
            <p:cNvCxnSpPr>
              <a:stCxn id="176" idx="6"/>
              <a:endCxn id="182"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2" name="直線コネクタ 191"/>
            <p:cNvCxnSpPr>
              <a:stCxn id="176" idx="6"/>
              <a:endCxn id="181"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3" name="直線コネクタ 192"/>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4" name="直線コネクタ 193"/>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5" name="直線コネクタ 194"/>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6" name="直線コネクタ 195"/>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7" name="直線コネクタ 196"/>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8" name="直線コネクタ 197"/>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9" name="直線コネクタ 198"/>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0" name="直線コネクタ 199"/>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1" name="直線コネクタ 200"/>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2" name="直線コネクタ 201"/>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03" name="円/楕円 202"/>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07" name="テキスト ボックス 206"/>
          <p:cNvSpPr txBox="1"/>
          <p:nvPr/>
        </p:nvSpPr>
        <p:spPr>
          <a:xfrm>
            <a:off x="6289400" y="2335248"/>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grpSp>
        <p:nvGrpSpPr>
          <p:cNvPr id="210" name="図形グループ 209"/>
          <p:cNvGrpSpPr/>
          <p:nvPr/>
        </p:nvGrpSpPr>
        <p:grpSpPr>
          <a:xfrm>
            <a:off x="5256325" y="2477345"/>
            <a:ext cx="624014" cy="381046"/>
            <a:chOff x="6442672" y="2283622"/>
            <a:chExt cx="624014" cy="381046"/>
          </a:xfrm>
        </p:grpSpPr>
        <p:sp>
          <p:nvSpPr>
            <p:cNvPr id="208" name="角丸四角形 207"/>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211" name="図形グループ 210"/>
          <p:cNvGrpSpPr/>
          <p:nvPr/>
        </p:nvGrpSpPr>
        <p:grpSpPr>
          <a:xfrm>
            <a:off x="5259009" y="4248302"/>
            <a:ext cx="624014" cy="381046"/>
            <a:chOff x="6442672" y="2283622"/>
            <a:chExt cx="624014" cy="381046"/>
          </a:xfrm>
        </p:grpSpPr>
        <p:sp>
          <p:nvSpPr>
            <p:cNvPr id="212" name="角丸四角形 211"/>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3" name="テキスト ボックス 212"/>
            <p:cNvSpPr txBox="1"/>
            <p:nvPr/>
          </p:nvSpPr>
          <p:spPr>
            <a:xfrm>
              <a:off x="6475516" y="2283622"/>
              <a:ext cx="543739" cy="369332"/>
            </a:xfrm>
            <a:prstGeom prst="rect">
              <a:avLst/>
            </a:prstGeom>
            <a:noFill/>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sp>
        <p:nvSpPr>
          <p:cNvPr id="215" name="正方形/長方形 214"/>
          <p:cNvSpPr/>
          <p:nvPr/>
        </p:nvSpPr>
        <p:spPr>
          <a:xfrm>
            <a:off x="427615" y="2335247"/>
            <a:ext cx="5861785" cy="4960713"/>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217" name="図 216"/>
          <p:cNvPicPr>
            <a:picLocks noChangeAspect="1"/>
          </p:cNvPicPr>
          <p:nvPr/>
        </p:nvPicPr>
        <p:blipFill rotWithShape="1">
          <a:blip r:embed="rId4"/>
          <a:srcRect l="12685" t="13000" r="11196" b="13805"/>
          <a:stretch/>
        </p:blipFill>
        <p:spPr>
          <a:xfrm>
            <a:off x="630242" y="5948532"/>
            <a:ext cx="1666323" cy="1666409"/>
          </a:xfrm>
          <a:prstGeom prst="rect">
            <a:avLst/>
          </a:prstGeom>
        </p:spPr>
      </p:pic>
      <p:graphicFrame>
        <p:nvGraphicFramePr>
          <p:cNvPr id="218" name="表 217"/>
          <p:cNvGraphicFramePr>
            <a:graphicFrameLocks noGrp="1"/>
          </p:cNvGraphicFramePr>
          <p:nvPr>
            <p:extLst>
              <p:ext uri="{D42A27DB-BD31-4B8C-83A1-F6EECF244321}">
                <p14:modId xmlns:p14="http://schemas.microsoft.com/office/powerpoint/2010/main" val="2110874698"/>
              </p:ext>
            </p:extLst>
          </p:nvPr>
        </p:nvGraphicFramePr>
        <p:xfrm>
          <a:off x="3591997" y="6047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219" name="図形グループ 218"/>
          <p:cNvGrpSpPr/>
          <p:nvPr/>
        </p:nvGrpSpPr>
        <p:grpSpPr>
          <a:xfrm>
            <a:off x="2418653" y="6090869"/>
            <a:ext cx="1087328" cy="1319938"/>
            <a:chOff x="2563014" y="2215732"/>
            <a:chExt cx="1087328" cy="1319938"/>
          </a:xfrm>
        </p:grpSpPr>
        <p:sp>
          <p:nvSpPr>
            <p:cNvPr id="220" name="円/楕円 219"/>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1" name="円/楕円 220"/>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2" name="円/楕円 221"/>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3" name="円/楕円 222"/>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5" name="円/楕円 22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6" name="円/楕円 22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7" name="直線コネクタ 226"/>
            <p:cNvCxnSpPr>
              <a:stCxn id="220" idx="6"/>
              <a:endCxn id="22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8" name="直線コネクタ 227"/>
            <p:cNvCxnSpPr>
              <a:endCxn id="22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9" name="直線コネクタ 228"/>
            <p:cNvCxnSpPr>
              <a:stCxn id="221" idx="6"/>
              <a:endCxn id="22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0" name="直線コネクタ 229"/>
            <p:cNvCxnSpPr>
              <a:stCxn id="223" idx="6"/>
              <a:endCxn id="22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1" name="直線コネクタ 230"/>
            <p:cNvCxnSpPr>
              <a:stCxn id="223" idx="6"/>
              <a:endCxn id="22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2" name="直線コネクタ 231"/>
            <p:cNvCxnSpPr>
              <a:stCxn id="225" idx="2"/>
              <a:endCxn id="222"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3" name="直線コネクタ 232"/>
            <p:cNvCxnSpPr>
              <a:stCxn id="222" idx="6"/>
              <a:endCxn id="22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4" name="直線コネクタ 233"/>
            <p:cNvCxnSpPr>
              <a:stCxn id="222" idx="6"/>
              <a:endCxn id="22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5" name="直線コネクタ 234"/>
            <p:cNvCxnSpPr>
              <a:stCxn id="220" idx="6"/>
              <a:endCxn id="22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6" name="直線コネクタ 235"/>
            <p:cNvCxnSpPr>
              <a:stCxn id="220" idx="6"/>
              <a:endCxn id="22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7" name="直線コネクタ 236"/>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8" name="直線コネクタ 237"/>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9" name="直線コネクタ 238"/>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0" name="直線コネクタ 239"/>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1" name="直線コネクタ 240"/>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2" name="直線コネクタ 241"/>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3" name="直線コネクタ 242"/>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4" name="直線コネクタ 243"/>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5" name="直線コネクタ 244"/>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6" name="直線コネクタ 245"/>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47" name="円/楕円 24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8" name="円/楕円 24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9" name="円/楕円 24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0" name="円/楕円 24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51" name="図形グループ 250"/>
          <p:cNvGrpSpPr/>
          <p:nvPr/>
        </p:nvGrpSpPr>
        <p:grpSpPr>
          <a:xfrm>
            <a:off x="5268863" y="6011302"/>
            <a:ext cx="624014" cy="381046"/>
            <a:chOff x="6442672" y="2283622"/>
            <a:chExt cx="624014" cy="381046"/>
          </a:xfrm>
          <a:solidFill>
            <a:srgbClr val="77933C"/>
          </a:solidFill>
        </p:grpSpPr>
        <p:sp>
          <p:nvSpPr>
            <p:cNvPr id="252" name="角丸四角形 251"/>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3" name="テキスト ボックス 252"/>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sp>
        <p:nvSpPr>
          <p:cNvPr id="254" name="テキスト ボックス 253"/>
          <p:cNvSpPr txBox="1"/>
          <p:nvPr/>
        </p:nvSpPr>
        <p:spPr>
          <a:xfrm>
            <a:off x="1069974" y="1947193"/>
            <a:ext cx="646331"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局面</a:t>
            </a:r>
            <a:endParaRPr kumimoji="1" lang="ja-JP" altLang="en-US" b="1" dirty="0">
              <a:solidFill>
                <a:srgbClr val="FFFFFF"/>
              </a:solidFill>
            </a:endParaRPr>
          </a:p>
        </p:txBody>
      </p:sp>
      <p:sp>
        <p:nvSpPr>
          <p:cNvPr id="255" name="テキスト ボックス 254"/>
          <p:cNvSpPr txBox="1"/>
          <p:nvPr/>
        </p:nvSpPr>
        <p:spPr>
          <a:xfrm>
            <a:off x="2365007" y="1954967"/>
            <a:ext cx="1316286" cy="369332"/>
          </a:xfrm>
          <a:prstGeom prst="rect">
            <a:avLst/>
          </a:prstGeom>
          <a:solidFill>
            <a:srgbClr val="1F497D"/>
          </a:solidFill>
          <a:ln>
            <a:solidFill>
              <a:srgbClr val="1F497D"/>
            </a:solidFill>
          </a:ln>
        </p:spPr>
        <p:txBody>
          <a:bodyPr wrap="none" rtlCol="0">
            <a:spAutoFit/>
          </a:bodyPr>
          <a:lstStyle/>
          <a:p>
            <a:r>
              <a:rPr kumimoji="1" lang="en-US" altLang="ja-JP" b="1" dirty="0" err="1" smtClean="0">
                <a:solidFill>
                  <a:srgbClr val="FFFFFF"/>
                </a:solidFill>
              </a:rPr>
              <a:t>NeuralNet</a:t>
            </a:r>
            <a:endParaRPr kumimoji="1" lang="ja-JP" altLang="en-US" b="1" dirty="0">
              <a:solidFill>
                <a:srgbClr val="FFFFFF"/>
              </a:solidFill>
            </a:endParaRPr>
          </a:p>
        </p:txBody>
      </p:sp>
      <p:sp>
        <p:nvSpPr>
          <p:cNvPr id="256" name="テキスト ボックス 255"/>
          <p:cNvSpPr txBox="1"/>
          <p:nvPr/>
        </p:nvSpPr>
        <p:spPr>
          <a:xfrm>
            <a:off x="3919143" y="1952046"/>
            <a:ext cx="889987"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特徴語</a:t>
            </a:r>
            <a:endParaRPr kumimoji="1" lang="ja-JP" altLang="en-US" b="1" dirty="0">
              <a:solidFill>
                <a:srgbClr val="FFFFFF"/>
              </a:solidFill>
            </a:endParaRPr>
          </a:p>
        </p:txBody>
      </p:sp>
      <p:sp>
        <p:nvSpPr>
          <p:cNvPr id="257" name="テキスト ボックス 256"/>
          <p:cNvSpPr txBox="1"/>
          <p:nvPr/>
        </p:nvSpPr>
        <p:spPr>
          <a:xfrm>
            <a:off x="5111565" y="1954967"/>
            <a:ext cx="877163"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スコア</a:t>
            </a:r>
            <a:endParaRPr kumimoji="1" lang="ja-JP" altLang="en-US" b="1" dirty="0">
              <a:solidFill>
                <a:srgbClr val="FFFFFF"/>
              </a:solidFill>
            </a:endParaRPr>
          </a:p>
        </p:txBody>
      </p:sp>
      <p:sp>
        <p:nvSpPr>
          <p:cNvPr id="258" name="テキスト ボックス 257"/>
          <p:cNvSpPr txBox="1"/>
          <p:nvPr/>
        </p:nvSpPr>
        <p:spPr>
          <a:xfrm>
            <a:off x="6510955" y="2846677"/>
            <a:ext cx="2383844" cy="461665"/>
          </a:xfrm>
          <a:prstGeom prst="rect">
            <a:avLst/>
          </a:prstGeom>
          <a:noFill/>
          <a:ln>
            <a:solidFill>
              <a:srgbClr val="1F497D"/>
            </a:solidFill>
          </a:ln>
        </p:spPr>
        <p:txBody>
          <a:bodyPr wrap="square" rtlCol="0">
            <a:spAutoFit/>
          </a:bodyPr>
          <a:lstStyle/>
          <a:p>
            <a:r>
              <a:rPr lang="ja-JP" altLang="en-US" sz="2400" dirty="0" smtClean="0">
                <a:solidFill>
                  <a:schemeClr val="tx2"/>
                </a:solidFill>
              </a:rPr>
              <a:t>ゴキゲン中飛車</a:t>
            </a:r>
            <a:endParaRPr kumimoji="1" lang="en-US" altLang="ja-JP" sz="2400" dirty="0" smtClean="0">
              <a:solidFill>
                <a:schemeClr val="tx2"/>
              </a:solidFill>
            </a:endParaRPr>
          </a:p>
        </p:txBody>
      </p:sp>
      <p:sp>
        <p:nvSpPr>
          <p:cNvPr id="259" name="下矢印 258"/>
          <p:cNvSpPr/>
          <p:nvPr/>
        </p:nvSpPr>
        <p:spPr>
          <a:xfrm>
            <a:off x="6704042" y="3746230"/>
            <a:ext cx="418744" cy="917533"/>
          </a:xfrm>
          <a:prstGeom prst="downArrow">
            <a:avLst/>
          </a:prstGeom>
          <a:solidFill>
            <a:schemeClr val="tx2"/>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1F497D"/>
              </a:solidFill>
            </a:endParaRPr>
          </a:p>
        </p:txBody>
      </p:sp>
      <p:sp>
        <p:nvSpPr>
          <p:cNvPr id="260" name="テキスト ボックス 259"/>
          <p:cNvSpPr txBox="1"/>
          <p:nvPr/>
        </p:nvSpPr>
        <p:spPr>
          <a:xfrm>
            <a:off x="1040269" y="2809019"/>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263" name="四角形吹き出し 262"/>
          <p:cNvSpPr/>
          <p:nvPr/>
        </p:nvSpPr>
        <p:spPr>
          <a:xfrm>
            <a:off x="7458062" y="3693150"/>
            <a:ext cx="1420452" cy="845909"/>
          </a:xfrm>
          <a:prstGeom prst="wedgeRectCallout">
            <a:avLst>
              <a:gd name="adj1" fmla="val -71547"/>
              <a:gd name="adj2" fmla="val 684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b="1" dirty="0" smtClean="0"/>
              <a:t>スコア順に出力</a:t>
            </a:r>
            <a:endParaRPr kumimoji="1" lang="ja-JP" altLang="en-US" sz="2000" b="1" dirty="0"/>
          </a:p>
        </p:txBody>
      </p:sp>
      <p:sp>
        <p:nvSpPr>
          <p:cNvPr id="3" name="テキスト ボックス 2"/>
          <p:cNvSpPr txBox="1"/>
          <p:nvPr/>
        </p:nvSpPr>
        <p:spPr>
          <a:xfrm>
            <a:off x="-1083814" y="3153229"/>
            <a:ext cx="184666" cy="369332"/>
          </a:xfrm>
          <a:prstGeom prst="rect">
            <a:avLst/>
          </a:prstGeom>
          <a:noFill/>
        </p:spPr>
        <p:txBody>
          <a:bodyPr wrap="none" rtlCol="0">
            <a:spAutoFit/>
          </a:bodyPr>
          <a:lstStyle/>
          <a:p>
            <a:endParaRPr kumimoji="1" lang="ja-JP" altLang="en-US" dirty="0"/>
          </a:p>
        </p:txBody>
      </p:sp>
      <p:sp>
        <p:nvSpPr>
          <p:cNvPr id="7" name="台形 6"/>
          <p:cNvSpPr/>
          <p:nvPr/>
        </p:nvSpPr>
        <p:spPr>
          <a:xfrm>
            <a:off x="6510954" y="2544202"/>
            <a:ext cx="2022573"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検索クエリ</a:t>
            </a:r>
            <a:endParaRPr kumimoji="1" lang="ja-JP" altLang="en-US" dirty="0">
              <a:solidFill>
                <a:srgbClr val="FFFFFF"/>
              </a:solidFill>
            </a:endParaRPr>
          </a:p>
        </p:txBody>
      </p:sp>
      <p:sp>
        <p:nvSpPr>
          <p:cNvPr id="141" name="テキスト ボックス 140"/>
          <p:cNvSpPr txBox="1"/>
          <p:nvPr/>
        </p:nvSpPr>
        <p:spPr>
          <a:xfrm>
            <a:off x="1040269" y="4450825"/>
            <a:ext cx="707542"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143" name="テキスト ボックス 142"/>
          <p:cNvSpPr txBox="1"/>
          <p:nvPr/>
        </p:nvSpPr>
        <p:spPr>
          <a:xfrm>
            <a:off x="1040269" y="6112545"/>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sp>
        <p:nvSpPr>
          <p:cNvPr id="144" name="テキスト ボックス 143"/>
          <p:cNvSpPr txBox="1"/>
          <p:nvPr/>
        </p:nvSpPr>
        <p:spPr>
          <a:xfrm>
            <a:off x="6445395" y="5099196"/>
            <a:ext cx="2535716"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 C, B</a:t>
            </a:r>
            <a:endParaRPr kumimoji="1" lang="ja-JP" altLang="en-US" sz="4800" b="1" dirty="0">
              <a:solidFill>
                <a:srgbClr val="1F497D"/>
              </a:solidFill>
              <a:latin typeface="Bangla MN"/>
              <a:cs typeface="Bangla MN"/>
            </a:endParaRPr>
          </a:p>
        </p:txBody>
      </p:sp>
      <p:grpSp>
        <p:nvGrpSpPr>
          <p:cNvPr id="147" name="図形グループ 146"/>
          <p:cNvGrpSpPr/>
          <p:nvPr/>
        </p:nvGrpSpPr>
        <p:grpSpPr>
          <a:xfrm>
            <a:off x="6535719" y="5998175"/>
            <a:ext cx="624014" cy="381046"/>
            <a:chOff x="6442672" y="2283622"/>
            <a:chExt cx="624014" cy="381046"/>
          </a:xfrm>
        </p:grpSpPr>
        <p:sp>
          <p:nvSpPr>
            <p:cNvPr id="148" name="角丸四角形 147"/>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9" name="テキスト ボックス 148"/>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151" name="図形グループ 150"/>
          <p:cNvGrpSpPr/>
          <p:nvPr/>
        </p:nvGrpSpPr>
        <p:grpSpPr>
          <a:xfrm>
            <a:off x="7457518" y="6008359"/>
            <a:ext cx="624014" cy="381046"/>
            <a:chOff x="6442672" y="2283622"/>
            <a:chExt cx="624014" cy="381046"/>
          </a:xfrm>
          <a:solidFill>
            <a:srgbClr val="77933C"/>
          </a:solidFill>
        </p:grpSpPr>
        <p:sp>
          <p:nvSpPr>
            <p:cNvPr id="152" name="角丸四角形 151"/>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3" name="テキスト ボックス 152"/>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grpSp>
        <p:nvGrpSpPr>
          <p:cNvPr id="154" name="図形グループ 153"/>
          <p:cNvGrpSpPr/>
          <p:nvPr/>
        </p:nvGrpSpPr>
        <p:grpSpPr>
          <a:xfrm>
            <a:off x="8357477" y="5986461"/>
            <a:ext cx="624014" cy="381046"/>
            <a:chOff x="6442672" y="2283622"/>
            <a:chExt cx="624014" cy="381046"/>
          </a:xfrm>
          <a:solidFill>
            <a:srgbClr val="77933C"/>
          </a:solidFill>
        </p:grpSpPr>
        <p:sp>
          <p:nvSpPr>
            <p:cNvPr id="155" name="角丸四角形 154"/>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6" name="テキスト ボックス 155"/>
            <p:cNvSpPr txBox="1"/>
            <p:nvPr/>
          </p:nvSpPr>
          <p:spPr>
            <a:xfrm>
              <a:off x="6475516" y="2283622"/>
              <a:ext cx="543739"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sp>
        <p:nvSpPr>
          <p:cNvPr id="145" name="タイトル 1"/>
          <p:cNvSpPr txBox="1">
            <a:spLocks/>
          </p:cNvSpPr>
          <p:nvPr/>
        </p:nvSpPr>
        <p:spPr>
          <a:xfrm>
            <a:off x="457200" y="274638"/>
            <a:ext cx="8229600" cy="653014"/>
          </a:xfrm>
          <a:prstGeom prst="rect">
            <a:avLst/>
          </a:prstGeom>
        </p:spPr>
        <p:txBody>
          <a:bodyPr vert="horz" lIns="91440" tIns="45720" rIns="91440" bIns="45720" rtlCol="0" anchor="ctr">
            <a:normAutofit fontScale="90000" lnSpcReduction="100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ja-JP" altLang="en-US" b="1" spc="300" smtClean="0">
                <a:solidFill>
                  <a:schemeClr val="accent1"/>
                </a:solidFill>
              </a:rPr>
              <a:t>提案手法</a:t>
            </a:r>
            <a:r>
              <a:rPr lang="en-US" altLang="ja-JP" b="1" spc="300" smtClean="0">
                <a:solidFill>
                  <a:schemeClr val="accent1"/>
                </a:solidFill>
              </a:rPr>
              <a:t>(</a:t>
            </a:r>
            <a:r>
              <a:rPr lang="ja-JP" altLang="en-US" b="1" spc="300" smtClean="0">
                <a:solidFill>
                  <a:schemeClr val="accent1"/>
                </a:solidFill>
              </a:rPr>
              <a:t>検索</a:t>
            </a:r>
            <a:r>
              <a:rPr lang="en-US" altLang="ja-JP" b="1" spc="300" smtClean="0">
                <a:solidFill>
                  <a:schemeClr val="accent1"/>
                </a:solidFill>
              </a:rPr>
              <a:t>)</a:t>
            </a:r>
            <a:endParaRPr lang="ja-JP" altLang="en-US" b="1" spc="300" dirty="0">
              <a:solidFill>
                <a:schemeClr val="accent1"/>
              </a:solidFill>
            </a:endParaRPr>
          </a:p>
        </p:txBody>
      </p:sp>
      <p:sp>
        <p:nvSpPr>
          <p:cNvPr id="146" name="テキスト ボックス 145"/>
          <p:cNvSpPr txBox="1"/>
          <p:nvPr/>
        </p:nvSpPr>
        <p:spPr>
          <a:xfrm>
            <a:off x="580887" y="1025718"/>
            <a:ext cx="8105913" cy="707886"/>
          </a:xfrm>
          <a:prstGeom prst="rect">
            <a:avLst/>
          </a:prstGeom>
          <a:no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検索対象である、局面それぞれに対し、先ほどの特徴語ごとのスコアを計算し、そのスコアを参照することで検索を行う</a:t>
            </a:r>
            <a:r>
              <a:rPr lang="ja-JP" altLang="en-US" dirty="0" smtClean="0">
                <a:solidFill>
                  <a:srgbClr val="4F81BD"/>
                </a:solidFill>
                <a:latin typeface="ヒラギノ明朝 Pro W3"/>
                <a:ea typeface="ヒラギノ明朝 Pro W3"/>
                <a:cs typeface="ヒラギノ明朝 Pro W3"/>
              </a:rPr>
              <a:t>。</a:t>
            </a:r>
            <a:endParaRPr kumimoji="1" lang="ja-JP" altLang="en-US" dirty="0">
              <a:solidFill>
                <a:srgbClr val="4F81BD"/>
              </a:solidFill>
              <a:latin typeface="ヒラギノ明朝 Pro W3"/>
              <a:ea typeface="ヒラギノ明朝 Pro W3"/>
              <a:cs typeface="ヒラギノ明朝 Pro W3"/>
            </a:endParaRPr>
          </a:p>
        </p:txBody>
      </p:sp>
      <p:sp>
        <p:nvSpPr>
          <p:cNvPr id="13" name="スライド番号プレースホルダー 12"/>
          <p:cNvSpPr>
            <a:spLocks noGrp="1"/>
          </p:cNvSpPr>
          <p:nvPr>
            <p:ph type="sldNum" sz="quarter" idx="12"/>
          </p:nvPr>
        </p:nvSpPr>
        <p:spPr/>
        <p:txBody>
          <a:bodyPr/>
          <a:lstStyle/>
          <a:p>
            <a:fld id="{0C6B4AF7-E0BF-8148-B722-CF10BCBECCA6}" type="slidenum">
              <a:rPr kumimoji="1" lang="ja-JP" altLang="en-US" smtClean="0"/>
              <a:t>14</a:t>
            </a:fld>
            <a:endParaRPr kumimoji="1" lang="ja-JP" altLang="en-US"/>
          </a:p>
        </p:txBody>
      </p:sp>
    </p:spTree>
    <p:extLst>
      <p:ext uri="{BB962C8B-B14F-4D97-AF65-F5344CB8AC3E}">
        <p14:creationId xmlns:p14="http://schemas.microsoft.com/office/powerpoint/2010/main" val="5934736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実験設定</a:t>
            </a:r>
            <a:endParaRPr kumimoji="1" lang="ja-JP" altLang="en-US" b="1" spc="300" dirty="0">
              <a:solidFill>
                <a:schemeClr val="accent1"/>
              </a:solidFill>
            </a:endParaRPr>
          </a:p>
        </p:txBody>
      </p:sp>
      <p:sp>
        <p:nvSpPr>
          <p:cNvPr id="143" name="テキスト ボックス 142"/>
          <p:cNvSpPr txBox="1"/>
          <p:nvPr/>
        </p:nvSpPr>
        <p:spPr>
          <a:xfrm>
            <a:off x="1324663" y="2006536"/>
            <a:ext cx="7094057" cy="5106014"/>
          </a:xfrm>
          <a:prstGeom prst="rect">
            <a:avLst/>
          </a:prstGeom>
          <a:noFill/>
        </p:spPr>
        <p:txBody>
          <a:bodyPr wrap="square" rtlCol="0">
            <a:spAutoFit/>
          </a:bodyPr>
          <a:lstStyle/>
          <a:p>
            <a:endParaRPr lang="en-US" altLang="ja-JP" dirty="0" smtClean="0">
              <a:solidFill>
                <a:srgbClr val="1F497D"/>
              </a:solidFill>
              <a:latin typeface="ヒラギノ明朝 Pro W3"/>
              <a:ea typeface="ヒラギノ明朝 Pro W3"/>
              <a:cs typeface="ヒラギノ明朝 Pro W3"/>
            </a:endParaRPr>
          </a:p>
          <a:p>
            <a:endParaRPr lang="en-US" altLang="ja-JP" dirty="0" smtClean="0">
              <a:solidFill>
                <a:srgbClr val="1F497D"/>
              </a:solidFill>
              <a:latin typeface="ヒラギノ明朝 Pro W3"/>
              <a:ea typeface="ヒラギノ明朝 Pro W3"/>
              <a:cs typeface="ヒラギノ明朝 Pro W3"/>
            </a:endParaRPr>
          </a:p>
          <a:p>
            <a:endParaRPr lang="en-US" altLang="ja-JP" dirty="0">
              <a:solidFill>
                <a:srgbClr val="1F497D"/>
              </a:solidFill>
              <a:latin typeface="ヒラギノ明朝 Pro W3"/>
              <a:ea typeface="ヒラギノ明朝 Pro W3"/>
              <a:cs typeface="ヒラギノ明朝 Pro W3"/>
            </a:endParaRPr>
          </a:p>
          <a:p>
            <a:pPr>
              <a:lnSpc>
                <a:spcPct val="130000"/>
              </a:lnSpc>
            </a:pPr>
            <a:r>
              <a:rPr kumimoji="1" lang="ja-JP" altLang="en-US" dirty="0" smtClean="0">
                <a:solidFill>
                  <a:srgbClr val="1F497D"/>
                </a:solidFill>
                <a:latin typeface="ヒラギノ明朝 Pro W3"/>
                <a:ea typeface="ヒラギノ明朝 Pro W3"/>
                <a:cs typeface="ヒラギノ明朝 Pro W3"/>
              </a:rPr>
              <a:t>訓練データ</a:t>
            </a:r>
            <a:r>
              <a:rPr kumimoji="1" lang="en-US" altLang="ja-JP" dirty="0" smtClean="0">
                <a:solidFill>
                  <a:srgbClr val="1F497D"/>
                </a:solidFill>
                <a:latin typeface="ヒラギノ明朝 Pro W3"/>
                <a:ea typeface="ヒラギノ明朝 Pro W3"/>
                <a:cs typeface="ヒラギノ明朝 Pro W3"/>
              </a:rPr>
              <a:t>:</a:t>
            </a:r>
            <a:r>
              <a:rPr kumimoji="1" lang="ja-JP" altLang="en-US" dirty="0" smtClean="0">
                <a:solidFill>
                  <a:srgbClr val="1F497D"/>
                </a:solidFill>
                <a:latin typeface="ヒラギノ明朝 Pro W3"/>
                <a:ea typeface="ヒラギノ明朝 Pro W3"/>
                <a:cs typeface="ヒラギノ明朝 Pro W3"/>
              </a:rPr>
              <a:t> </a:t>
            </a:r>
            <a:r>
              <a:rPr kumimoji="1" lang="en-US" altLang="ja-JP" dirty="0" smtClean="0">
                <a:solidFill>
                  <a:srgbClr val="1F497D"/>
                </a:solidFill>
                <a:latin typeface="ヒラギノ明朝 Pro W3"/>
                <a:ea typeface="ヒラギノ明朝 Pro W3"/>
                <a:cs typeface="ヒラギノ明朝 Pro W3"/>
              </a:rPr>
              <a:t>4,075</a:t>
            </a:r>
            <a:r>
              <a:rPr kumimoji="1" lang="ja-JP" altLang="en-US" dirty="0" smtClean="0">
                <a:solidFill>
                  <a:srgbClr val="1F497D"/>
                </a:solidFill>
                <a:latin typeface="ヒラギノ明朝 Pro W3"/>
                <a:ea typeface="ヒラギノ明朝 Pro W3"/>
                <a:cs typeface="ヒラギノ明朝 Pro W3"/>
              </a:rPr>
              <a:t>局面 及び その解説文</a:t>
            </a:r>
            <a:endParaRPr kumimoji="1" lang="en-US" altLang="ja-JP" dirty="0" smtClean="0">
              <a:solidFill>
                <a:srgbClr val="1F497D"/>
              </a:solidFill>
              <a:latin typeface="ヒラギノ明朝 Pro W3"/>
              <a:ea typeface="ヒラギノ明朝 Pro W3"/>
              <a:cs typeface="ヒラギノ明朝 Pro W3"/>
            </a:endParaRPr>
          </a:p>
          <a:p>
            <a:pPr>
              <a:lnSpc>
                <a:spcPct val="130000"/>
              </a:lnSpc>
            </a:pPr>
            <a:r>
              <a:rPr kumimoji="1" lang="ja-JP" altLang="en-US" dirty="0" smtClean="0">
                <a:solidFill>
                  <a:srgbClr val="1F497D"/>
                </a:solidFill>
                <a:latin typeface="ヒラギノ明朝 Pro W3"/>
                <a:ea typeface="ヒラギノ明朝 Pro W3"/>
                <a:cs typeface="ヒラギノ明朝 Pro W3"/>
              </a:rPr>
              <a:t>検索対象</a:t>
            </a:r>
            <a:r>
              <a:rPr kumimoji="1" lang="en-US" altLang="ja-JP" dirty="0" smtClean="0">
                <a:solidFill>
                  <a:srgbClr val="1F497D"/>
                </a:solidFill>
                <a:latin typeface="ヒラギノ明朝 Pro W3"/>
                <a:ea typeface="ヒラギノ明朝 Pro W3"/>
                <a:cs typeface="ヒラギノ明朝 Pro W3"/>
              </a:rPr>
              <a:t>: </a:t>
            </a:r>
            <a:r>
              <a:rPr kumimoji="1" lang="ja-JP" altLang="en-US" dirty="0" smtClean="0">
                <a:solidFill>
                  <a:srgbClr val="1F497D"/>
                </a:solidFill>
                <a:latin typeface="ヒラギノ明朝 Pro W3"/>
                <a:ea typeface="ヒラギノ明朝 Pro W3"/>
                <a:cs typeface="ヒラギノ明朝 Pro W3"/>
              </a:rPr>
              <a:t>およそ</a:t>
            </a:r>
            <a:r>
              <a:rPr kumimoji="1" lang="en-US" altLang="ja-JP" dirty="0" smtClean="0">
                <a:solidFill>
                  <a:srgbClr val="1F497D"/>
                </a:solidFill>
                <a:latin typeface="ヒラギノ明朝 Pro W3"/>
                <a:ea typeface="ヒラギノ明朝 Pro W3"/>
                <a:cs typeface="ヒラギノ明朝 Pro W3"/>
              </a:rPr>
              <a:t>100,000</a:t>
            </a:r>
            <a:r>
              <a:rPr kumimoji="1" lang="ja-JP" altLang="en-US" dirty="0" smtClean="0">
                <a:solidFill>
                  <a:srgbClr val="1F497D"/>
                </a:solidFill>
                <a:latin typeface="ヒラギノ明朝 Pro W3"/>
                <a:ea typeface="ヒラギノ明朝 Pro W3"/>
                <a:cs typeface="ヒラギノ明朝 Pro W3"/>
              </a:rPr>
              <a:t>局面</a:t>
            </a:r>
            <a:endParaRPr kumimoji="1" lang="en-US" altLang="ja-JP" dirty="0" smtClean="0">
              <a:solidFill>
                <a:srgbClr val="1F497D"/>
              </a:solidFill>
              <a:latin typeface="ヒラギノ明朝 Pro W3"/>
              <a:ea typeface="ヒラギノ明朝 Pro W3"/>
              <a:cs typeface="ヒラギノ明朝 Pro W3"/>
            </a:endParaRPr>
          </a:p>
          <a:p>
            <a:pPr>
              <a:lnSpc>
                <a:spcPct val="130000"/>
              </a:lnSpc>
            </a:pPr>
            <a:r>
              <a:rPr lang="ja-JP" altLang="en-US" dirty="0" smtClean="0">
                <a:solidFill>
                  <a:srgbClr val="1F497D"/>
                </a:solidFill>
                <a:latin typeface="ヒラギノ明朝 Pro W3"/>
                <a:ea typeface="ヒラギノ明朝 Pro W3"/>
                <a:cs typeface="ヒラギノ明朝 Pro W3"/>
              </a:rPr>
              <a:t>固有表現タグ</a:t>
            </a:r>
            <a:r>
              <a:rPr lang="ja-JP" altLang="ja-JP" dirty="0">
                <a:solidFill>
                  <a:srgbClr val="1F497D"/>
                </a:solidFill>
                <a:latin typeface="ヒラギノ明朝 Pro W3"/>
                <a:ea typeface="ヒラギノ明朝 Pro W3"/>
                <a:cs typeface="ヒラギノ明朝 Pro W3"/>
              </a:rPr>
              <a:t>:</a:t>
            </a:r>
            <a:r>
              <a:rPr lang="en-US" altLang="ja-JP" dirty="0" smtClean="0">
                <a:solidFill>
                  <a:srgbClr val="1F497D"/>
                </a:solidFill>
                <a:latin typeface="ヒラギノ明朝 Pro W3"/>
                <a:ea typeface="ヒラギノ明朝 Pro W3"/>
                <a:cs typeface="ヒラギノ明朝 Pro W3"/>
              </a:rPr>
              <a:t> St(</a:t>
            </a:r>
            <a:r>
              <a:rPr lang="ja-JP" altLang="en-US" dirty="0" smtClean="0">
                <a:solidFill>
                  <a:srgbClr val="1F497D"/>
                </a:solidFill>
                <a:latin typeface="ヒラギノ明朝 Pro W3"/>
                <a:ea typeface="ヒラギノ明朝 Pro W3"/>
                <a:cs typeface="ヒラギノ明朝 Pro W3"/>
              </a:rPr>
              <a:t>戦法</a:t>
            </a:r>
            <a:r>
              <a:rPr lang="en-US" altLang="ja-JP" dirty="0" smtClean="0">
                <a:solidFill>
                  <a:srgbClr val="1F497D"/>
                </a:solidFill>
                <a:latin typeface="ヒラギノ明朝 Pro W3"/>
                <a:ea typeface="ヒラギノ明朝 Pro W3"/>
                <a:cs typeface="ヒラギノ明朝 Pro W3"/>
              </a:rPr>
              <a:t>)</a:t>
            </a:r>
            <a:r>
              <a:rPr lang="ja-JP" altLang="en-US" dirty="0" smtClean="0">
                <a:solidFill>
                  <a:srgbClr val="1F497D"/>
                </a:solidFill>
                <a:latin typeface="ヒラギノ明朝 Pro W3"/>
                <a:ea typeface="ヒラギノ明朝 Pro W3"/>
                <a:cs typeface="ヒラギノ明朝 Pro W3"/>
              </a:rPr>
              <a:t>と</a:t>
            </a:r>
            <a:r>
              <a:rPr lang="en-US" altLang="ja-JP" dirty="0" err="1" smtClean="0">
                <a:solidFill>
                  <a:srgbClr val="1F497D"/>
                </a:solidFill>
                <a:latin typeface="ヒラギノ明朝 Pro W3"/>
                <a:ea typeface="ヒラギノ明朝 Pro W3"/>
                <a:cs typeface="ヒラギノ明朝 Pro W3"/>
              </a:rPr>
              <a:t>Ca</a:t>
            </a:r>
            <a:r>
              <a:rPr lang="en-US" altLang="ja-JP" dirty="0" smtClean="0">
                <a:solidFill>
                  <a:srgbClr val="1F497D"/>
                </a:solidFill>
                <a:latin typeface="ヒラギノ明朝 Pro W3"/>
                <a:ea typeface="ヒラギノ明朝 Pro W3"/>
                <a:cs typeface="ヒラギノ明朝 Pro W3"/>
              </a:rPr>
              <a:t>(</a:t>
            </a:r>
            <a:r>
              <a:rPr lang="ja-JP" altLang="en-US" dirty="0" smtClean="0">
                <a:solidFill>
                  <a:srgbClr val="1F497D"/>
                </a:solidFill>
                <a:latin typeface="ヒラギノ明朝 Pro W3"/>
                <a:ea typeface="ヒラギノ明朝 Pro W3"/>
                <a:cs typeface="ヒラギノ明朝 Pro W3"/>
              </a:rPr>
              <a:t>囲い</a:t>
            </a:r>
            <a:r>
              <a:rPr lang="en-US" altLang="ja-JP" dirty="0" smtClean="0">
                <a:solidFill>
                  <a:srgbClr val="1F497D"/>
                </a:solidFill>
                <a:latin typeface="ヒラギノ明朝 Pro W3"/>
                <a:ea typeface="ヒラギノ明朝 Pro W3"/>
                <a:cs typeface="ヒラギノ明朝 Pro W3"/>
              </a:rPr>
              <a:t>)</a:t>
            </a:r>
            <a:r>
              <a:rPr lang="ja-JP" altLang="en-US" dirty="0" smtClean="0">
                <a:solidFill>
                  <a:srgbClr val="1F497D"/>
                </a:solidFill>
                <a:latin typeface="ヒラギノ明朝 Pro W3"/>
                <a:ea typeface="ヒラギノ明朝 Pro W3"/>
                <a:cs typeface="ヒラギノ明朝 Pro W3"/>
              </a:rPr>
              <a:t>に限定</a:t>
            </a:r>
            <a:endParaRPr kumimoji="1" lang="en-US" altLang="ja-JP" dirty="0" smtClean="0">
              <a:solidFill>
                <a:srgbClr val="1F497D"/>
              </a:solidFill>
              <a:latin typeface="ヒラギノ明朝 Pro W3"/>
              <a:ea typeface="ヒラギノ明朝 Pro W3"/>
              <a:cs typeface="ヒラギノ明朝 Pro W3"/>
            </a:endParaRPr>
          </a:p>
          <a:p>
            <a:endParaRPr kumimoji="1" lang="en-US" altLang="ja-JP" sz="2400" dirty="0" smtClean="0">
              <a:solidFill>
                <a:srgbClr val="1F497D"/>
              </a:solidFill>
            </a:endParaRPr>
          </a:p>
          <a:p>
            <a:endParaRPr kumimoji="1" lang="en-US" altLang="ja-JP" sz="2400" dirty="0" smtClean="0">
              <a:solidFill>
                <a:srgbClr val="1F497D"/>
              </a:solidFill>
            </a:endParaRPr>
          </a:p>
          <a:p>
            <a:pPr>
              <a:lnSpc>
                <a:spcPct val="120000"/>
              </a:lnSpc>
            </a:pPr>
            <a:endParaRPr kumimoji="1" lang="en-US" altLang="ja-JP" sz="1600" dirty="0">
              <a:solidFill>
                <a:srgbClr val="1F497D"/>
              </a:solidFill>
            </a:endParaRPr>
          </a:p>
          <a:p>
            <a:pPr>
              <a:lnSpc>
                <a:spcPct val="120000"/>
              </a:lnSpc>
            </a:pPr>
            <a:r>
              <a:rPr kumimoji="1" lang="ja-JP" altLang="en-US" dirty="0" smtClean="0">
                <a:solidFill>
                  <a:srgbClr val="1F497D"/>
                </a:solidFill>
                <a:latin typeface="ヒラギノ明朝 Pro W3"/>
                <a:ea typeface="ヒラギノ明朝 Pro W3"/>
                <a:cs typeface="ヒラギノ明朝 Pro W3"/>
              </a:rPr>
              <a:t>学習器</a:t>
            </a:r>
            <a:r>
              <a:rPr kumimoji="1" lang="en-US" altLang="ja-JP" dirty="0" smtClean="0">
                <a:solidFill>
                  <a:srgbClr val="1F497D"/>
                </a:solidFill>
                <a:latin typeface="ヒラギノ明朝 Pro W3"/>
                <a:ea typeface="ヒラギノ明朝 Pro W3"/>
                <a:cs typeface="ヒラギノ明朝 Pro W3"/>
              </a:rPr>
              <a:t>: 6</a:t>
            </a:r>
            <a:r>
              <a:rPr kumimoji="1" lang="ja-JP" altLang="en-US" dirty="0" smtClean="0">
                <a:solidFill>
                  <a:srgbClr val="1F497D"/>
                </a:solidFill>
                <a:latin typeface="ヒラギノ明朝 Pro W3"/>
                <a:ea typeface="ヒラギノ明朝 Pro W3"/>
                <a:cs typeface="ヒラギノ明朝 Pro W3"/>
              </a:rPr>
              <a:t>層の</a:t>
            </a:r>
            <a:r>
              <a:rPr kumimoji="1" lang="en-US" altLang="ja-JP" dirty="0" err="1" smtClean="0">
                <a:solidFill>
                  <a:srgbClr val="1F497D"/>
                </a:solidFill>
                <a:latin typeface="ヒラギノ明朝 Pro W3"/>
                <a:ea typeface="ヒラギノ明朝 Pro W3"/>
                <a:cs typeface="ヒラギノ明朝 Pro W3"/>
              </a:rPr>
              <a:t>NeuralNetwork</a:t>
            </a:r>
            <a:endParaRPr lang="en-US" altLang="ja-JP" dirty="0">
              <a:solidFill>
                <a:srgbClr val="1F497D"/>
              </a:solidFill>
              <a:latin typeface="ヒラギノ明朝 Pro W3"/>
              <a:ea typeface="ヒラギノ明朝 Pro W3"/>
              <a:cs typeface="ヒラギノ明朝 Pro W3"/>
            </a:endParaRPr>
          </a:p>
          <a:p>
            <a:pPr>
              <a:lnSpc>
                <a:spcPct val="120000"/>
              </a:lnSpc>
            </a:pPr>
            <a:r>
              <a:rPr lang="ja-JP" altLang="en-US" dirty="0" smtClean="0">
                <a:solidFill>
                  <a:srgbClr val="1F497D"/>
                </a:solidFill>
                <a:latin typeface="ヒラギノ明朝 Pro W3"/>
                <a:ea typeface="ヒラギノ明朝 Pro W3"/>
                <a:cs typeface="ヒラギノ明朝 Pro W3"/>
              </a:rPr>
              <a:t>隠れ層</a:t>
            </a:r>
            <a:r>
              <a:rPr lang="en-US" altLang="ja-JP" smtClean="0">
                <a:solidFill>
                  <a:srgbClr val="1F497D"/>
                </a:solidFill>
                <a:latin typeface="ヒラギノ明朝 Pro W3"/>
                <a:ea typeface="ヒラギノ明朝 Pro W3"/>
                <a:cs typeface="ヒラギノ明朝 Pro W3"/>
              </a:rPr>
              <a:t>: </a:t>
            </a:r>
            <a:r>
              <a:rPr lang="en-US" altLang="ja-JP" smtClean="0">
                <a:solidFill>
                  <a:srgbClr val="1F497D"/>
                </a:solidFill>
                <a:latin typeface="ヒラギノ明朝 Pro W3"/>
                <a:ea typeface="ヒラギノ明朝 Pro W3"/>
                <a:cs typeface="ヒラギノ明朝 Pro W3"/>
              </a:rPr>
              <a:t>1,000</a:t>
            </a:r>
            <a:r>
              <a:rPr lang="en-US" altLang="ja-JP" smtClean="0">
                <a:solidFill>
                  <a:srgbClr val="1F497D"/>
                </a:solidFill>
                <a:latin typeface="ヒラギノ明朝 Pro W3"/>
                <a:ea typeface="ヒラギノ明朝 Pro W3"/>
                <a:cs typeface="ヒラギノ明朝 Pro W3"/>
              </a:rPr>
              <a:t>units</a:t>
            </a:r>
            <a:endParaRPr lang="en-US" altLang="ja-JP" dirty="0" smtClean="0">
              <a:solidFill>
                <a:srgbClr val="1F497D"/>
              </a:solidFill>
              <a:latin typeface="ヒラギノ明朝 Pro W3"/>
              <a:ea typeface="ヒラギノ明朝 Pro W3"/>
              <a:cs typeface="ヒラギノ明朝 Pro W3"/>
            </a:endParaRPr>
          </a:p>
          <a:p>
            <a:pPr>
              <a:lnSpc>
                <a:spcPct val="120000"/>
              </a:lnSpc>
            </a:pPr>
            <a:r>
              <a:rPr lang="ja-JP" altLang="en-US" dirty="0" smtClean="0">
                <a:solidFill>
                  <a:srgbClr val="1F497D"/>
                </a:solidFill>
                <a:latin typeface="ヒラギノ明朝 Pro W3"/>
                <a:ea typeface="ヒラギノ明朝 Pro W3"/>
                <a:cs typeface="ヒラギノ明朝 Pro W3"/>
              </a:rPr>
              <a:t>局面素性</a:t>
            </a:r>
            <a:r>
              <a:rPr lang="en-US" altLang="ja-JP" dirty="0" smtClean="0">
                <a:solidFill>
                  <a:srgbClr val="1F497D"/>
                </a:solidFill>
                <a:latin typeface="ヒラギノ明朝 Pro W3"/>
                <a:ea typeface="ヒラギノ明朝 Pro W3"/>
                <a:cs typeface="ヒラギノ明朝 Pro W3"/>
              </a:rPr>
              <a:t>: 52,600</a:t>
            </a:r>
          </a:p>
          <a:p>
            <a:pPr>
              <a:lnSpc>
                <a:spcPct val="120000"/>
              </a:lnSpc>
            </a:pPr>
            <a:r>
              <a:rPr lang="ja-JP" altLang="en-US" dirty="0" smtClean="0">
                <a:solidFill>
                  <a:srgbClr val="1F497D"/>
                </a:solidFill>
                <a:latin typeface="ヒラギノ明朝 Pro W3"/>
                <a:ea typeface="ヒラギノ明朝 Pro W3"/>
                <a:cs typeface="ヒラギノ明朝 Pro W3"/>
              </a:rPr>
              <a:t>誤差関数</a:t>
            </a:r>
            <a:r>
              <a:rPr lang="en-US" altLang="ja-JP" dirty="0" smtClean="0">
                <a:solidFill>
                  <a:srgbClr val="1F497D"/>
                </a:solidFill>
                <a:latin typeface="ヒラギノ明朝 Pro W3"/>
                <a:ea typeface="ヒラギノ明朝 Pro W3"/>
                <a:cs typeface="ヒラギノ明朝 Pro W3"/>
              </a:rPr>
              <a:t>: 2</a:t>
            </a:r>
            <a:r>
              <a:rPr lang="ja-JP" altLang="en-US" dirty="0" smtClean="0">
                <a:solidFill>
                  <a:srgbClr val="1F497D"/>
                </a:solidFill>
                <a:latin typeface="ヒラギノ明朝 Pro W3"/>
                <a:ea typeface="ヒラギノ明朝 Pro W3"/>
                <a:cs typeface="ヒラギノ明朝 Pro W3"/>
              </a:rPr>
              <a:t>乗誤差</a:t>
            </a:r>
            <a:endParaRPr lang="en-US" altLang="ja-JP" dirty="0" smtClean="0">
              <a:solidFill>
                <a:srgbClr val="1F497D"/>
              </a:solidFill>
              <a:latin typeface="ヒラギノ明朝 Pro W3"/>
              <a:ea typeface="ヒラギノ明朝 Pro W3"/>
              <a:cs typeface="ヒラギノ明朝 Pro W3"/>
            </a:endParaRPr>
          </a:p>
          <a:p>
            <a:endParaRPr lang="en-US" altLang="ja-JP" sz="1600" dirty="0">
              <a:solidFill>
                <a:srgbClr val="1F497D"/>
              </a:solidFill>
              <a:latin typeface="ヒラギノ明朝 Pro W3"/>
              <a:ea typeface="ヒラギノ明朝 Pro W3"/>
              <a:cs typeface="ヒラギノ明朝 Pro W3"/>
            </a:endParaRPr>
          </a:p>
          <a:p>
            <a:endParaRPr lang="en-US" altLang="ja-JP" sz="1600" dirty="0">
              <a:solidFill>
                <a:srgbClr val="1F497D"/>
              </a:solidFill>
              <a:latin typeface="ヒラギノ明朝 Pro W3"/>
              <a:ea typeface="ヒラギノ明朝 Pro W3"/>
              <a:cs typeface="ヒラギノ明朝 Pro W3"/>
            </a:endParaRPr>
          </a:p>
          <a:p>
            <a:endParaRPr lang="en-US" altLang="ja-JP" sz="1600" dirty="0" smtClean="0">
              <a:solidFill>
                <a:srgbClr val="1F497D"/>
              </a:solidFill>
              <a:latin typeface="ヒラギノ明朝 Pro W3"/>
              <a:ea typeface="ヒラギノ明朝 Pro W3"/>
              <a:cs typeface="ヒラギノ明朝 Pro W3"/>
            </a:endParaRPr>
          </a:p>
        </p:txBody>
      </p:sp>
      <p:sp>
        <p:nvSpPr>
          <p:cNvPr id="8" name="角丸四角形 7"/>
          <p:cNvSpPr/>
          <p:nvPr/>
        </p:nvSpPr>
        <p:spPr>
          <a:xfrm>
            <a:off x="999543" y="2224476"/>
            <a:ext cx="1164537" cy="442524"/>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t>データ</a:t>
            </a:r>
            <a:endParaRPr kumimoji="1" lang="ja-JP" altLang="en-US" sz="2400" dirty="0"/>
          </a:p>
        </p:txBody>
      </p:sp>
      <p:sp>
        <p:nvSpPr>
          <p:cNvPr id="144" name="角丸四角形 143"/>
          <p:cNvSpPr/>
          <p:nvPr/>
        </p:nvSpPr>
        <p:spPr>
          <a:xfrm>
            <a:off x="999543" y="4332016"/>
            <a:ext cx="1164537" cy="442524"/>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smtClean="0"/>
              <a:t>学習器</a:t>
            </a:r>
            <a:endParaRPr kumimoji="1" lang="ja-JP" altLang="en-US" sz="2400" dirty="0"/>
          </a:p>
        </p:txBody>
      </p:sp>
      <p:sp>
        <p:nvSpPr>
          <p:cNvPr id="13" name="スライド番号プレースホルダー 12"/>
          <p:cNvSpPr>
            <a:spLocks noGrp="1"/>
          </p:cNvSpPr>
          <p:nvPr>
            <p:ph type="sldNum" sz="quarter" idx="12"/>
          </p:nvPr>
        </p:nvSpPr>
        <p:spPr/>
        <p:txBody>
          <a:bodyPr/>
          <a:lstStyle/>
          <a:p>
            <a:fld id="{0C6B4AF7-E0BF-8148-B722-CF10BCBECCA6}" type="slidenum">
              <a:rPr kumimoji="1" lang="ja-JP" altLang="en-US" smtClean="0"/>
              <a:t>15</a:t>
            </a:fld>
            <a:endParaRPr kumimoji="1" lang="ja-JP" altLang="en-US"/>
          </a:p>
        </p:txBody>
      </p:sp>
      <p:sp>
        <p:nvSpPr>
          <p:cNvPr id="146" name="正方形/長方形 145"/>
          <p:cNvSpPr/>
          <p:nvPr/>
        </p:nvSpPr>
        <p:spPr>
          <a:xfrm>
            <a:off x="1223063" y="300379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223063" y="336263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8" name="正方形/長方形 147"/>
          <p:cNvSpPr/>
          <p:nvPr/>
        </p:nvSpPr>
        <p:spPr>
          <a:xfrm>
            <a:off x="1223063" y="371801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1223063" y="505891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1223063" y="542780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223063" y="574265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1223063" y="608787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0887" y="1137478"/>
            <a:ext cx="8105913" cy="707886"/>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訓練データとして、</a:t>
            </a:r>
            <a:r>
              <a:rPr kumimoji="1" lang="en-US" altLang="ja-JP" sz="2000" dirty="0" smtClean="0">
                <a:solidFill>
                  <a:srgbClr val="4F81BD"/>
                </a:solidFill>
                <a:latin typeface="ヒラギノ明朝 Pro W3"/>
                <a:ea typeface="ヒラギノ明朝 Pro W3"/>
                <a:cs typeface="ヒラギノ明朝 Pro W3"/>
              </a:rPr>
              <a:t>St(</a:t>
            </a:r>
            <a:r>
              <a:rPr kumimoji="1" lang="ja-JP" altLang="en-US" sz="2000" dirty="0" smtClean="0">
                <a:solidFill>
                  <a:srgbClr val="4F81BD"/>
                </a:solidFill>
                <a:latin typeface="ヒラギノ明朝 Pro W3"/>
                <a:ea typeface="ヒラギノ明朝 Pro W3"/>
                <a:cs typeface="ヒラギノ明朝 Pro W3"/>
              </a:rPr>
              <a:t>戦法</a:t>
            </a:r>
            <a:r>
              <a:rPr lang="en-US" altLang="ja-JP" sz="2000" dirty="0" smtClean="0">
                <a:solidFill>
                  <a:srgbClr val="4F81BD"/>
                </a:solidFill>
                <a:latin typeface="ヒラギノ明朝 Pro W3"/>
                <a:ea typeface="ヒラギノ明朝 Pro W3"/>
                <a:cs typeface="ヒラギノ明朝 Pro W3"/>
              </a:rPr>
              <a:t>),</a:t>
            </a:r>
            <a:r>
              <a:rPr lang="en-US" altLang="ja-JP" sz="2000" dirty="0" err="1" smtClean="0">
                <a:solidFill>
                  <a:srgbClr val="4F81BD"/>
                </a:solidFill>
                <a:latin typeface="ヒラギノ明朝 Pro W3"/>
                <a:ea typeface="ヒラギノ明朝 Pro W3"/>
                <a:cs typeface="ヒラギノ明朝 Pro W3"/>
              </a:rPr>
              <a:t>Ca</a:t>
            </a:r>
            <a:r>
              <a:rPr lang="en-US" altLang="ja-JP" sz="2000" dirty="0" smtClean="0">
                <a:solidFill>
                  <a:srgbClr val="4F81BD"/>
                </a:solidFill>
                <a:latin typeface="ヒラギノ明朝 Pro W3"/>
                <a:ea typeface="ヒラギノ明朝 Pro W3"/>
                <a:cs typeface="ヒラギノ明朝 Pro W3"/>
              </a:rPr>
              <a:t>(</a:t>
            </a:r>
            <a:r>
              <a:rPr lang="ja-JP" altLang="en-US" sz="2000" dirty="0" smtClean="0">
                <a:solidFill>
                  <a:srgbClr val="4F81BD"/>
                </a:solidFill>
                <a:latin typeface="ヒラギノ明朝 Pro W3"/>
                <a:ea typeface="ヒラギノ明朝 Pro W3"/>
                <a:cs typeface="ヒラギノ明朝 Pro W3"/>
              </a:rPr>
              <a:t>囲い</a:t>
            </a:r>
            <a:r>
              <a:rPr lang="en-US" altLang="ja-JP" sz="2000" dirty="0" smtClean="0">
                <a:solidFill>
                  <a:srgbClr val="4F81BD"/>
                </a:solidFill>
                <a:latin typeface="ヒラギノ明朝 Pro W3"/>
                <a:ea typeface="ヒラギノ明朝 Pro W3"/>
                <a:cs typeface="ヒラギノ明朝 Pro W3"/>
              </a:rPr>
              <a:t>)</a:t>
            </a:r>
            <a:r>
              <a:rPr lang="ja-JP" altLang="en-US" sz="2000" dirty="0" smtClean="0">
                <a:solidFill>
                  <a:srgbClr val="4F81BD"/>
                </a:solidFill>
                <a:latin typeface="ヒラギノ明朝 Pro W3"/>
                <a:ea typeface="ヒラギノ明朝 Pro W3"/>
                <a:cs typeface="ヒラギノ明朝 Pro W3"/>
              </a:rPr>
              <a:t>の特徴語を含む解説文を選び出した。</a:t>
            </a:r>
            <a:endParaRPr kumimoji="1" lang="ja-JP" altLang="en-US" sz="2000" dirty="0">
              <a:solidFill>
                <a:srgbClr val="4F81BD"/>
              </a:solidFill>
              <a:latin typeface="ヒラギノ明朝 Pro W3"/>
              <a:ea typeface="ヒラギノ明朝 Pro W3"/>
              <a:cs typeface="ヒラギノ明朝 Pro W3"/>
            </a:endParaRPr>
          </a:p>
        </p:txBody>
      </p:sp>
    </p:spTree>
    <p:extLst>
      <p:ext uri="{BB962C8B-B14F-4D97-AF65-F5344CB8AC3E}">
        <p14:creationId xmlns:p14="http://schemas.microsoft.com/office/powerpoint/2010/main" val="32987923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実験設定</a:t>
            </a:r>
            <a:endParaRPr kumimoji="1" lang="ja-JP" altLang="en-US" b="1" spc="300" dirty="0">
              <a:solidFill>
                <a:schemeClr val="accent1"/>
              </a:solidFill>
            </a:endParaRPr>
          </a:p>
        </p:txBody>
      </p:sp>
      <p:sp>
        <p:nvSpPr>
          <p:cNvPr id="139" name="テキスト ボックス 138"/>
          <p:cNvSpPr txBox="1"/>
          <p:nvPr/>
        </p:nvSpPr>
        <p:spPr>
          <a:xfrm>
            <a:off x="580887" y="1137478"/>
            <a:ext cx="8105913" cy="707886"/>
          </a:xfrm>
          <a:prstGeom prst="rect">
            <a:avLst/>
          </a:prstGeom>
          <a:no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検索クエリごとに上位</a:t>
            </a:r>
            <a:r>
              <a:rPr lang="en-US" altLang="ja-JP" sz="2000" dirty="0" smtClean="0">
                <a:solidFill>
                  <a:srgbClr val="4F81BD"/>
                </a:solidFill>
                <a:latin typeface="ヒラギノ明朝 Pro W3"/>
                <a:ea typeface="ヒラギノ明朝 Pro W3"/>
                <a:cs typeface="ヒラギノ明朝 Pro W3"/>
              </a:rPr>
              <a:t>20</a:t>
            </a:r>
            <a:r>
              <a:rPr lang="ja-JP" altLang="en-US" sz="2000" dirty="0" smtClean="0">
                <a:solidFill>
                  <a:srgbClr val="4F81BD"/>
                </a:solidFill>
                <a:latin typeface="ヒラギノ明朝 Pro W3"/>
                <a:ea typeface="ヒラギノ明朝 Pro W3"/>
                <a:cs typeface="ヒラギノ明朝 Pro W3"/>
              </a:rPr>
              <a:t>件の局面を出力し、その検索クエリに対してマッチしているかを主観評価してもらった。</a:t>
            </a:r>
            <a:endParaRPr kumimoji="1" lang="ja-JP" altLang="en-US" sz="2000" dirty="0">
              <a:solidFill>
                <a:srgbClr val="4F81BD"/>
              </a:solidFill>
              <a:latin typeface="ヒラギノ明朝 Pro W3"/>
              <a:ea typeface="ヒラギノ明朝 Pro W3"/>
              <a:cs typeface="ヒラギノ明朝 Pro W3"/>
            </a:endParaRPr>
          </a:p>
        </p:txBody>
      </p:sp>
      <p:sp>
        <p:nvSpPr>
          <p:cNvPr id="7" name="テキスト ボックス 6"/>
          <p:cNvSpPr txBox="1"/>
          <p:nvPr/>
        </p:nvSpPr>
        <p:spPr>
          <a:xfrm>
            <a:off x="853913" y="2136461"/>
            <a:ext cx="7663335" cy="4262706"/>
          </a:xfrm>
          <a:prstGeom prst="rect">
            <a:avLst/>
          </a:prstGeom>
          <a:noFill/>
        </p:spPr>
        <p:txBody>
          <a:bodyPr wrap="square" rtlCol="0">
            <a:spAutoFit/>
          </a:bodyPr>
          <a:lstStyle/>
          <a:p>
            <a:pPr>
              <a:lnSpc>
                <a:spcPct val="130000"/>
              </a:lnSpc>
            </a:pPr>
            <a:endParaRPr kumimoji="1" lang="en-US" altLang="ja-JP" dirty="0" smtClean="0">
              <a:solidFill>
                <a:srgbClr val="1F497D"/>
              </a:solidFill>
              <a:latin typeface="+mj-ea"/>
              <a:ea typeface="+mj-ea"/>
            </a:endParaRPr>
          </a:p>
          <a:p>
            <a:pPr>
              <a:lnSpc>
                <a:spcPct val="130000"/>
              </a:lnSpc>
            </a:pPr>
            <a:r>
              <a:rPr kumimoji="1" lang="en-US" altLang="ja-JP" dirty="0" smtClean="0">
                <a:solidFill>
                  <a:srgbClr val="1F497D"/>
                </a:solidFill>
                <a:latin typeface="+mj-ea"/>
                <a:ea typeface="+mj-ea"/>
              </a:rPr>
              <a:t>St(</a:t>
            </a:r>
            <a:r>
              <a:rPr kumimoji="1" lang="ja-JP" altLang="en-US" dirty="0" smtClean="0">
                <a:solidFill>
                  <a:srgbClr val="1F497D"/>
                </a:solidFill>
                <a:latin typeface="+mj-ea"/>
                <a:ea typeface="+mj-ea"/>
              </a:rPr>
              <a:t>戦法</a:t>
            </a:r>
            <a:r>
              <a:rPr kumimoji="1" lang="en-US" altLang="ja-JP" dirty="0" smtClean="0">
                <a:solidFill>
                  <a:srgbClr val="1F497D"/>
                </a:solidFill>
                <a:latin typeface="+mj-ea"/>
                <a:ea typeface="+mj-ea"/>
              </a:rPr>
              <a:t>)</a:t>
            </a:r>
            <a:r>
              <a:rPr kumimoji="1" lang="ja-JP" altLang="en-US" dirty="0" smtClean="0">
                <a:solidFill>
                  <a:srgbClr val="1F497D"/>
                </a:solidFill>
                <a:latin typeface="+mj-ea"/>
                <a:ea typeface="+mj-ea"/>
              </a:rPr>
              <a:t>と、</a:t>
            </a:r>
            <a:r>
              <a:rPr kumimoji="1" lang="en-US" altLang="ja-JP" dirty="0" err="1" smtClean="0">
                <a:solidFill>
                  <a:srgbClr val="1F497D"/>
                </a:solidFill>
                <a:latin typeface="+mj-ea"/>
                <a:ea typeface="+mj-ea"/>
              </a:rPr>
              <a:t>Ca</a:t>
            </a:r>
            <a:r>
              <a:rPr kumimoji="1" lang="en-US" altLang="ja-JP" dirty="0" smtClean="0">
                <a:solidFill>
                  <a:srgbClr val="1F497D"/>
                </a:solidFill>
                <a:latin typeface="+mj-ea"/>
                <a:ea typeface="+mj-ea"/>
              </a:rPr>
              <a:t>(</a:t>
            </a:r>
            <a:r>
              <a:rPr kumimoji="1" lang="ja-JP" altLang="en-US" dirty="0" smtClean="0">
                <a:solidFill>
                  <a:srgbClr val="1F497D"/>
                </a:solidFill>
                <a:latin typeface="+mj-ea"/>
                <a:ea typeface="+mj-ea"/>
              </a:rPr>
              <a:t>囲い</a:t>
            </a:r>
            <a:r>
              <a:rPr kumimoji="1" lang="en-US" altLang="ja-JP" dirty="0" smtClean="0">
                <a:solidFill>
                  <a:srgbClr val="1F497D"/>
                </a:solidFill>
                <a:latin typeface="+mj-ea"/>
                <a:ea typeface="+mj-ea"/>
              </a:rPr>
              <a:t>)</a:t>
            </a:r>
            <a:r>
              <a:rPr kumimoji="1" lang="ja-JP" altLang="en-US" dirty="0" smtClean="0">
                <a:solidFill>
                  <a:srgbClr val="1F497D"/>
                </a:solidFill>
                <a:latin typeface="+mj-ea"/>
                <a:ea typeface="+mj-ea"/>
              </a:rPr>
              <a:t>ごとに、特徴語を検索クエリとして</a:t>
            </a:r>
            <a:r>
              <a:rPr kumimoji="1" lang="en-US" altLang="ja-JP" dirty="0" smtClean="0">
                <a:solidFill>
                  <a:srgbClr val="1F497D"/>
                </a:solidFill>
                <a:latin typeface="+mj-ea"/>
                <a:ea typeface="+mj-ea"/>
              </a:rPr>
              <a:t>10</a:t>
            </a:r>
            <a:r>
              <a:rPr kumimoji="1" lang="ja-JP" altLang="en-US" dirty="0" smtClean="0">
                <a:solidFill>
                  <a:srgbClr val="1F497D"/>
                </a:solidFill>
                <a:latin typeface="+mj-ea"/>
                <a:ea typeface="+mj-ea"/>
              </a:rPr>
              <a:t>種類ずつ</a:t>
            </a:r>
            <a:endParaRPr kumimoji="1" lang="en-US" altLang="ja-JP" dirty="0" smtClean="0">
              <a:solidFill>
                <a:srgbClr val="1F497D"/>
              </a:solidFill>
              <a:latin typeface="+mj-ea"/>
              <a:ea typeface="+mj-ea"/>
            </a:endParaRPr>
          </a:p>
          <a:p>
            <a:pPr>
              <a:lnSpc>
                <a:spcPct val="130000"/>
              </a:lnSpc>
            </a:pPr>
            <a:r>
              <a:rPr lang="ja-JP" altLang="en-US" dirty="0" smtClean="0">
                <a:solidFill>
                  <a:srgbClr val="1F497D"/>
                </a:solidFill>
                <a:latin typeface="+mj-ea"/>
                <a:ea typeface="+mj-ea"/>
              </a:rPr>
              <a:t>それぞれの検索クエリごとに検索結果の上位</a:t>
            </a:r>
            <a:r>
              <a:rPr lang="en-US" altLang="ja-JP" dirty="0" smtClean="0">
                <a:solidFill>
                  <a:srgbClr val="1F497D"/>
                </a:solidFill>
                <a:latin typeface="+mj-ea"/>
                <a:ea typeface="+mj-ea"/>
              </a:rPr>
              <a:t>20</a:t>
            </a:r>
            <a:r>
              <a:rPr lang="ja-JP" altLang="en-US" dirty="0" smtClean="0">
                <a:solidFill>
                  <a:srgbClr val="1F497D"/>
                </a:solidFill>
                <a:latin typeface="+mj-ea"/>
                <a:ea typeface="+mj-ea"/>
              </a:rPr>
              <a:t>件づつ提示、評価する</a:t>
            </a:r>
            <a:endParaRPr lang="en-US" altLang="ja-JP" dirty="0">
              <a:solidFill>
                <a:srgbClr val="1F497D"/>
              </a:solidFill>
            </a:endParaRPr>
          </a:p>
          <a:p>
            <a:pPr>
              <a:lnSpc>
                <a:spcPct val="130000"/>
              </a:lnSpc>
            </a:pPr>
            <a:endParaRPr lang="en-US" altLang="ja-JP" sz="2400" dirty="0" smtClean="0">
              <a:solidFill>
                <a:srgbClr val="1F497D"/>
              </a:solidFill>
            </a:endParaRPr>
          </a:p>
          <a:p>
            <a:pPr>
              <a:lnSpc>
                <a:spcPct val="130000"/>
              </a:lnSpc>
            </a:pPr>
            <a:endParaRPr lang="en-US" altLang="ja-JP" sz="1600" dirty="0" smtClean="0">
              <a:solidFill>
                <a:srgbClr val="1F497D"/>
              </a:solidFill>
            </a:endParaRPr>
          </a:p>
          <a:p>
            <a:pPr>
              <a:lnSpc>
                <a:spcPct val="200000"/>
              </a:lnSpc>
            </a:pPr>
            <a:r>
              <a:rPr lang="en-US" altLang="ja-JP" sz="1600" dirty="0">
                <a:solidFill>
                  <a:srgbClr val="1F497D"/>
                </a:solidFill>
              </a:rPr>
              <a:t>	</a:t>
            </a:r>
            <a:r>
              <a:rPr lang="ja-JP" altLang="en-US" dirty="0" smtClean="0">
                <a:solidFill>
                  <a:srgbClr val="1F497D"/>
                </a:solidFill>
              </a:rPr>
              <a:t>局面と検索クエリがマッチしている</a:t>
            </a:r>
            <a:endParaRPr lang="en-US" altLang="ja-JP" dirty="0" smtClean="0">
              <a:solidFill>
                <a:srgbClr val="1F497D"/>
              </a:solidFill>
            </a:endParaRPr>
          </a:p>
          <a:p>
            <a:pPr>
              <a:lnSpc>
                <a:spcPct val="200000"/>
              </a:lnSpc>
            </a:pPr>
            <a:r>
              <a:rPr lang="en-US" altLang="ja-JP" dirty="0" smtClean="0">
                <a:solidFill>
                  <a:srgbClr val="1F497D"/>
                </a:solidFill>
              </a:rPr>
              <a:t>	</a:t>
            </a:r>
            <a:r>
              <a:rPr lang="ja-JP" altLang="en-US" dirty="0" smtClean="0">
                <a:solidFill>
                  <a:srgbClr val="1F497D"/>
                </a:solidFill>
              </a:rPr>
              <a:t>マッチしているわけではないが、すぐにマッチするだろう</a:t>
            </a:r>
            <a:endParaRPr lang="en-US" altLang="ja-JP" dirty="0" smtClean="0">
              <a:solidFill>
                <a:srgbClr val="1F497D"/>
              </a:solidFill>
            </a:endParaRPr>
          </a:p>
          <a:p>
            <a:pPr>
              <a:lnSpc>
                <a:spcPct val="200000"/>
              </a:lnSpc>
            </a:pPr>
            <a:r>
              <a:rPr lang="en-US" altLang="ja-JP" dirty="0">
                <a:solidFill>
                  <a:srgbClr val="1F497D"/>
                </a:solidFill>
              </a:rPr>
              <a:t>	</a:t>
            </a:r>
            <a:r>
              <a:rPr lang="ja-JP" altLang="en-US" dirty="0" smtClean="0">
                <a:solidFill>
                  <a:srgbClr val="1F497D"/>
                </a:solidFill>
              </a:rPr>
              <a:t>マッチしていない</a:t>
            </a:r>
            <a:endParaRPr lang="en-US" altLang="ja-JP" dirty="0" smtClean="0">
              <a:solidFill>
                <a:srgbClr val="1F497D"/>
              </a:solidFill>
            </a:endParaRPr>
          </a:p>
          <a:p>
            <a:pPr>
              <a:lnSpc>
                <a:spcPct val="200000"/>
              </a:lnSpc>
            </a:pPr>
            <a:r>
              <a:rPr lang="en-US" altLang="ja-JP" dirty="0">
                <a:solidFill>
                  <a:srgbClr val="1F497D"/>
                </a:solidFill>
              </a:rPr>
              <a:t>	</a:t>
            </a:r>
            <a:r>
              <a:rPr lang="ja-JP" altLang="en-US" dirty="0" smtClean="0">
                <a:solidFill>
                  <a:srgbClr val="1F497D"/>
                </a:solidFill>
              </a:rPr>
              <a:t>判断できない</a:t>
            </a:r>
            <a:r>
              <a:rPr lang="en-US" altLang="ja-JP" dirty="0" smtClean="0">
                <a:solidFill>
                  <a:srgbClr val="1F497D"/>
                </a:solidFill>
              </a:rPr>
              <a:t>(</a:t>
            </a:r>
            <a:r>
              <a:rPr lang="ja-JP" altLang="en-US" dirty="0" smtClean="0">
                <a:solidFill>
                  <a:srgbClr val="1F497D"/>
                </a:solidFill>
              </a:rPr>
              <a:t>終盤などで</a:t>
            </a:r>
            <a:r>
              <a:rPr lang="en-US" altLang="ja-JP" dirty="0" smtClean="0">
                <a:solidFill>
                  <a:srgbClr val="1F497D"/>
                </a:solidFill>
              </a:rPr>
              <a:t>)</a:t>
            </a:r>
            <a:endParaRPr kumimoji="1" lang="en-US" altLang="ja-JP" dirty="0" smtClean="0">
              <a:solidFill>
                <a:srgbClr val="1F497D"/>
              </a:solidFill>
            </a:endParaRPr>
          </a:p>
        </p:txBody>
      </p:sp>
      <p:sp>
        <p:nvSpPr>
          <p:cNvPr id="3" name="角丸四角形 2"/>
          <p:cNvSpPr/>
          <p:nvPr/>
        </p:nvSpPr>
        <p:spPr>
          <a:xfrm>
            <a:off x="722872" y="4188655"/>
            <a:ext cx="568613" cy="394154"/>
          </a:xfrm>
          <a:prstGeom prst="roundRect">
            <a:avLst/>
          </a:prstGeom>
          <a:solidFill>
            <a:srgbClr val="4F6228"/>
          </a:solidFill>
          <a:ln>
            <a:solidFill>
              <a:srgbClr val="4F622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400" dirty="0" smtClean="0"/>
              <a:t>Y</a:t>
            </a:r>
            <a:endParaRPr kumimoji="1" lang="ja-JP" altLang="en-US" sz="2400" dirty="0"/>
          </a:p>
        </p:txBody>
      </p:sp>
      <p:sp>
        <p:nvSpPr>
          <p:cNvPr id="8" name="角丸四角形 7"/>
          <p:cNvSpPr/>
          <p:nvPr/>
        </p:nvSpPr>
        <p:spPr>
          <a:xfrm>
            <a:off x="722872" y="4764085"/>
            <a:ext cx="568613" cy="394154"/>
          </a:xfrm>
          <a:prstGeom prst="roundRect">
            <a:avLst/>
          </a:prstGeom>
          <a:solidFill>
            <a:srgbClr val="4F6228"/>
          </a:solidFill>
          <a:ln>
            <a:solidFill>
              <a:srgbClr val="4F622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smtClean="0"/>
              <a:t>F</a:t>
            </a:r>
            <a:endParaRPr kumimoji="1" lang="ja-JP" altLang="en-US" sz="2400" dirty="0"/>
          </a:p>
        </p:txBody>
      </p:sp>
      <p:sp>
        <p:nvSpPr>
          <p:cNvPr id="9" name="角丸四角形 8"/>
          <p:cNvSpPr/>
          <p:nvPr/>
        </p:nvSpPr>
        <p:spPr>
          <a:xfrm>
            <a:off x="722872" y="5297308"/>
            <a:ext cx="568613" cy="394154"/>
          </a:xfrm>
          <a:prstGeom prst="round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smtClean="0"/>
              <a:t>N</a:t>
            </a:r>
            <a:endParaRPr kumimoji="1" lang="ja-JP" altLang="en-US" sz="2400" dirty="0"/>
          </a:p>
        </p:txBody>
      </p:sp>
      <p:sp>
        <p:nvSpPr>
          <p:cNvPr id="10" name="角丸四角形 9"/>
          <p:cNvSpPr/>
          <p:nvPr/>
        </p:nvSpPr>
        <p:spPr>
          <a:xfrm>
            <a:off x="722872" y="5859800"/>
            <a:ext cx="568613" cy="394154"/>
          </a:xfrm>
          <a:prstGeom prst="roundRect">
            <a:avLst/>
          </a:prstGeom>
          <a:solidFill>
            <a:srgbClr val="1F497D"/>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smtClean="0"/>
              <a:t>M</a:t>
            </a:r>
            <a:endParaRPr kumimoji="1" lang="ja-JP" altLang="en-US" sz="2400" dirty="0"/>
          </a:p>
        </p:txBody>
      </p:sp>
      <p:sp>
        <p:nvSpPr>
          <p:cNvPr id="4" name="スライド番号プレースホルダー 3"/>
          <p:cNvSpPr>
            <a:spLocks noGrp="1"/>
          </p:cNvSpPr>
          <p:nvPr>
            <p:ph type="sldNum" sz="quarter" idx="12"/>
          </p:nvPr>
        </p:nvSpPr>
        <p:spPr/>
        <p:txBody>
          <a:bodyPr/>
          <a:lstStyle/>
          <a:p>
            <a:fld id="{0C6B4AF7-E0BF-8148-B722-CF10BCBECCA6}" type="slidenum">
              <a:rPr kumimoji="1" lang="ja-JP" altLang="en-US" smtClean="0"/>
              <a:t>16</a:t>
            </a:fld>
            <a:endParaRPr kumimoji="1" lang="ja-JP" altLang="en-US"/>
          </a:p>
        </p:txBody>
      </p:sp>
      <p:sp>
        <p:nvSpPr>
          <p:cNvPr id="11" name="角丸四角形 10"/>
          <p:cNvSpPr/>
          <p:nvPr/>
        </p:nvSpPr>
        <p:spPr>
          <a:xfrm>
            <a:off x="499005" y="2045020"/>
            <a:ext cx="1512676" cy="439099"/>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smtClean="0"/>
              <a:t>実験設定</a:t>
            </a:r>
            <a:endParaRPr kumimoji="1" lang="ja-JP" altLang="en-US" sz="2400" dirty="0"/>
          </a:p>
        </p:txBody>
      </p:sp>
      <p:sp>
        <p:nvSpPr>
          <p:cNvPr id="12" name="角丸四角形 11"/>
          <p:cNvSpPr/>
          <p:nvPr/>
        </p:nvSpPr>
        <p:spPr>
          <a:xfrm>
            <a:off x="529484" y="3636169"/>
            <a:ext cx="1512676" cy="439099"/>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smtClean="0"/>
              <a:t>評価基準</a:t>
            </a:r>
            <a:endParaRPr kumimoji="1" lang="ja-JP" altLang="en-US" sz="2400" dirty="0"/>
          </a:p>
        </p:txBody>
      </p:sp>
      <p:sp>
        <p:nvSpPr>
          <p:cNvPr id="5" name="正方形/長方形 4"/>
          <p:cNvSpPr/>
          <p:nvPr/>
        </p:nvSpPr>
        <p:spPr>
          <a:xfrm>
            <a:off x="733032" y="270256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734544" y="304487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67458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62873949"/>
              </p:ext>
            </p:extLst>
          </p:nvPr>
        </p:nvGraphicFramePr>
        <p:xfrm>
          <a:off x="183511" y="2505725"/>
          <a:ext cx="4195537" cy="3305795"/>
        </p:xfrm>
        <a:graphic>
          <a:graphicData uri="http://schemas.openxmlformats.org/drawingml/2006/table">
            <a:tbl>
              <a:tblPr/>
              <a:tblGrid>
                <a:gridCol w="1502423"/>
                <a:gridCol w="602119"/>
                <a:gridCol w="722543"/>
                <a:gridCol w="733490"/>
                <a:gridCol w="634962"/>
              </a:tblGrid>
              <a:tr h="238009">
                <a:tc>
                  <a:txBody>
                    <a:bodyPr/>
                    <a:lstStyle/>
                    <a:p>
                      <a:pPr algn="l" fontAlgn="b"/>
                      <a:r>
                        <a:rPr lang="ja-JP" altLang="en-US" sz="1600" b="0" i="0" u="none" strike="noStrike" dirty="0" smtClean="0">
                          <a:solidFill>
                            <a:srgbClr val="000000"/>
                          </a:solidFill>
                          <a:effectLst/>
                          <a:latin typeface="+mj-ea"/>
                          <a:ea typeface="+mj-ea"/>
                        </a:rPr>
                        <a:t>特徴語</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ja-JP" altLang="ja-JP" sz="1800" b="0" i="0" u="none" strike="noStrike" dirty="0" smtClean="0">
                          <a:solidFill>
                            <a:srgbClr val="000000"/>
                          </a:solidFill>
                          <a:effectLst/>
                          <a:latin typeface="ＭＳ Ｐゴシック"/>
                        </a:rPr>
                        <a:t>Y</a:t>
                      </a:r>
                      <a:endParaRPr lang="en-US" altLang="ja-JP" sz="1800" b="0" i="0" u="none" strike="noStrike" dirty="0">
                        <a:solidFill>
                          <a:srgbClr val="000000"/>
                        </a:solidFill>
                        <a:effectLst/>
                        <a:latin typeface="ＭＳ Ｐゴシック"/>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800" b="0" i="0" u="none" strike="noStrike" dirty="0" smtClean="0">
                          <a:solidFill>
                            <a:srgbClr val="000000"/>
                          </a:solidFill>
                          <a:effectLst/>
                          <a:latin typeface="+mj-ea"/>
                          <a:ea typeface="+mj-ea"/>
                        </a:rPr>
                        <a:t>F</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N</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M</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261331">
                <a:tc>
                  <a:txBody>
                    <a:bodyPr/>
                    <a:lstStyle/>
                    <a:p>
                      <a:pPr algn="l" fontAlgn="b"/>
                      <a:r>
                        <a:rPr lang="ja-JP" altLang="en-US" sz="1600" b="0" i="0" u="none" strike="noStrike" dirty="0" smtClean="0">
                          <a:solidFill>
                            <a:srgbClr val="000000"/>
                          </a:solidFill>
                          <a:effectLst/>
                          <a:latin typeface="+mj-ea"/>
                          <a:ea typeface="+mj-ea"/>
                        </a:rPr>
                        <a:t>振り飛車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17</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r h="262769">
                <a:tc>
                  <a:txBody>
                    <a:bodyPr/>
                    <a:lstStyle/>
                    <a:p>
                      <a:pPr algn="l" fontAlgn="b"/>
                      <a:r>
                        <a:rPr lang="ja-JP" altLang="en-US" sz="1600" b="0" i="0" u="none" strike="noStrike" dirty="0" smtClean="0">
                          <a:solidFill>
                            <a:srgbClr val="000000"/>
                          </a:solidFill>
                          <a:effectLst/>
                          <a:latin typeface="+mj-ea"/>
                          <a:ea typeface="+mj-ea"/>
                        </a:rPr>
                        <a:t>居飛車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18</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noFill/>
                      <a:prstDash val="solid"/>
                      <a:round/>
                      <a:headEnd type="none" w="med" len="med"/>
                      <a:tailEnd type="none" w="med" len="med"/>
                    </a:lnT>
                    <a:lnB>
                      <a:noFill/>
                    </a:lnB>
                  </a:tcPr>
                </a:tc>
              </a:tr>
              <a:tr h="218974">
                <a:tc>
                  <a:txBody>
                    <a:bodyPr/>
                    <a:lstStyle/>
                    <a:p>
                      <a:pPr algn="l" fontAlgn="b"/>
                      <a:r>
                        <a:rPr lang="ja-JP" altLang="en-US" sz="1600" b="0" i="0" u="none" strike="noStrike" dirty="0" smtClean="0">
                          <a:solidFill>
                            <a:srgbClr val="000000"/>
                          </a:solidFill>
                          <a:effectLst/>
                          <a:latin typeface="+mj-ea"/>
                          <a:ea typeface="+mj-ea"/>
                        </a:rPr>
                        <a:t>中飛車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棒銀</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9</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四間飛車</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r>
              <a:tr h="251855">
                <a:tc>
                  <a:txBody>
                    <a:bodyPr/>
                    <a:lstStyle/>
                    <a:p>
                      <a:pPr algn="l" fontAlgn="b"/>
                      <a:r>
                        <a:rPr lang="ja-JP" altLang="en-US" sz="1600" b="0" i="0" u="none" strike="noStrike" dirty="0" smtClean="0">
                          <a:solidFill>
                            <a:srgbClr val="000000"/>
                          </a:solidFill>
                          <a:effectLst/>
                          <a:latin typeface="+mj-ea"/>
                          <a:ea typeface="+mj-ea"/>
                        </a:rPr>
                        <a:t>横歩取り</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17</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r>
              <a:tr h="213360">
                <a:tc>
                  <a:txBody>
                    <a:bodyPr/>
                    <a:lstStyle/>
                    <a:p>
                      <a:pPr algn="l" fontAlgn="b"/>
                      <a:r>
                        <a:rPr lang="ja-JP" altLang="en-US" sz="1600" b="0" i="0" u="none" strike="noStrike" dirty="0" smtClean="0">
                          <a:solidFill>
                            <a:srgbClr val="000000"/>
                          </a:solidFill>
                          <a:effectLst/>
                          <a:latin typeface="+mj-ea"/>
                          <a:ea typeface="+mj-ea"/>
                        </a:rPr>
                        <a:t>ゴキゲン中飛車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相掛かり</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相振り飛車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5</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石田流</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12</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144782">
                <a:tc>
                  <a:txBody>
                    <a:bodyPr/>
                    <a:lstStyle/>
                    <a:p>
                      <a:pPr algn="l" fontAlgn="b"/>
                      <a:r>
                        <a:rPr lang="en-US" altLang="ja-JP" sz="1600" b="0" i="0" u="none" strike="noStrike" dirty="0" smtClean="0">
                          <a:solidFill>
                            <a:srgbClr val="000000"/>
                          </a:solidFill>
                          <a:effectLst/>
                          <a:latin typeface="+mj-ea"/>
                          <a:ea typeface="+mj-ea"/>
                        </a:rPr>
                        <a:t>subtotal</a:t>
                      </a:r>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152</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6</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9</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84562">
                <a:tc>
                  <a:txBody>
                    <a:bodyPr/>
                    <a:lstStyle/>
                    <a:p>
                      <a:pPr algn="l" fontAlgn="b"/>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76.0%</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3.0%</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4.5%</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16.5%</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5"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latin typeface="+mj-ea"/>
              </a:rPr>
              <a:t>結果</a:t>
            </a:r>
            <a:endParaRPr kumimoji="1" lang="ja-JP" altLang="en-US" b="1" spc="300" dirty="0">
              <a:solidFill>
                <a:schemeClr val="accent1"/>
              </a:solidFill>
              <a:latin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1251112395"/>
              </p:ext>
            </p:extLst>
          </p:nvPr>
        </p:nvGraphicFramePr>
        <p:xfrm>
          <a:off x="4816086" y="2470016"/>
          <a:ext cx="4134022" cy="3349706"/>
        </p:xfrm>
        <a:graphic>
          <a:graphicData uri="http://schemas.openxmlformats.org/drawingml/2006/table">
            <a:tbl>
              <a:tblPr/>
              <a:tblGrid>
                <a:gridCol w="1386169"/>
                <a:gridCol w="625265"/>
                <a:gridCol w="644659"/>
                <a:gridCol w="733491"/>
                <a:gridCol w="744438"/>
              </a:tblGrid>
              <a:tr h="238009">
                <a:tc>
                  <a:txBody>
                    <a:bodyPr/>
                    <a:lstStyle/>
                    <a:p>
                      <a:pPr algn="l" fontAlgn="b"/>
                      <a:r>
                        <a:rPr lang="ja-JP" altLang="en-US" sz="1600" b="0" i="0" u="none" strike="noStrike" dirty="0" smtClean="0">
                          <a:solidFill>
                            <a:srgbClr val="000000"/>
                          </a:solidFill>
                          <a:effectLst/>
                          <a:latin typeface="+mj-ea"/>
                          <a:ea typeface="+mj-ea"/>
                        </a:rPr>
                        <a:t>特徴語</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ja-JP" altLang="ja-JP" sz="1800" b="0" i="0" u="none" strike="noStrike" dirty="0" smtClean="0">
                          <a:solidFill>
                            <a:srgbClr val="000000"/>
                          </a:solidFill>
                          <a:effectLst/>
                          <a:latin typeface="+mj-ea"/>
                          <a:ea typeface="+mj-ea"/>
                        </a:rPr>
                        <a:t>Y</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800" b="0" i="0" u="none" strike="noStrike" dirty="0" smtClean="0">
                          <a:solidFill>
                            <a:srgbClr val="000000"/>
                          </a:solidFill>
                          <a:effectLst/>
                          <a:latin typeface="+mj-ea"/>
                          <a:ea typeface="+mj-ea"/>
                        </a:rPr>
                        <a:t>F</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N</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M</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300293">
                <a:tc>
                  <a:txBody>
                    <a:bodyPr/>
                    <a:lstStyle/>
                    <a:p>
                      <a:pPr algn="l" fontAlgn="b"/>
                      <a:r>
                        <a:rPr lang="ja-JP" altLang="en-US" sz="1600" b="0" i="0" u="none" strike="noStrike" dirty="0" smtClean="0">
                          <a:solidFill>
                            <a:srgbClr val="000000"/>
                          </a:solidFill>
                          <a:effectLst/>
                          <a:latin typeface="+mj-ea"/>
                          <a:ea typeface="+mj-ea"/>
                        </a:rPr>
                        <a:t>穴熊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14</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矢倉</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銀冠</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r>
              <a:tr h="216731">
                <a:tc>
                  <a:txBody>
                    <a:bodyPr/>
                    <a:lstStyle/>
                    <a:p>
                      <a:r>
                        <a:rPr lang="ja-JP" altLang="en-US" sz="1600" dirty="0" smtClean="0">
                          <a:latin typeface="+mj-ea"/>
                          <a:ea typeface="+mj-ea"/>
                        </a:rPr>
                        <a:t>美濃囲い</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0</a:t>
                      </a:r>
                    </a:p>
                  </a:txBody>
                  <a:tcPr marL="0" marR="0" marT="0" marB="0" anchor="b">
                    <a:lnL>
                      <a:noFill/>
                    </a:lnL>
                    <a:lnR>
                      <a:noFill/>
                    </a:lnR>
                    <a:lnT>
                      <a:noFill/>
                    </a:lnT>
                    <a:lnB>
                      <a:noFill/>
                    </a:lnB>
                  </a:tcPr>
                </a:tc>
              </a:tr>
              <a:tr h="247211">
                <a:tc>
                  <a:txBody>
                    <a:bodyPr/>
                    <a:lstStyle/>
                    <a:p>
                      <a:r>
                        <a:rPr lang="ja-JP" altLang="en-US" sz="1600" dirty="0" smtClean="0">
                          <a:latin typeface="+mj-ea"/>
                          <a:ea typeface="+mj-ea"/>
                        </a:rPr>
                        <a:t>相矢倉</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5</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a:t>
                      </a:r>
                    </a:p>
                  </a:txBody>
                  <a:tcPr marL="0" marR="0" marT="0" marB="0" anchor="b">
                    <a:lnL>
                      <a:noFill/>
                    </a:lnL>
                    <a:lnR>
                      <a:noFill/>
                    </a:lnR>
                    <a:lnT>
                      <a:noFill/>
                    </a:lnT>
                    <a:lnB>
                      <a:noFill/>
                    </a:lnB>
                  </a:tcPr>
                </a:tc>
              </a:tr>
              <a:tr h="184562">
                <a:tc>
                  <a:txBody>
                    <a:bodyPr/>
                    <a:lstStyle/>
                    <a:p>
                      <a:r>
                        <a:rPr lang="ja-JP" altLang="en-US" sz="1600" dirty="0" smtClean="0">
                          <a:latin typeface="+mj-ea"/>
                          <a:ea typeface="+mj-ea"/>
                        </a:rPr>
                        <a:t>左美濃</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9</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早囲い</a:t>
                      </a:r>
                      <a:endParaRPr lang="en-US" altLang="ja-JP" sz="1600" b="0" i="0" u="none" strike="noStrike" dirty="0" smtClean="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急戦矢倉</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18</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2</a:t>
                      </a:r>
                    </a:p>
                  </a:txBody>
                  <a:tcPr marL="0" marR="0" marT="0" marB="0" anchor="b">
                    <a:lnL>
                      <a:noFill/>
                    </a:lnL>
                    <a:lnR>
                      <a:noFill/>
                    </a:lnR>
                    <a:lnT>
                      <a:noFill/>
                    </a:lnT>
                    <a:lnB>
                      <a:noFill/>
                    </a:lnB>
                  </a:tcPr>
                </a:tc>
              </a:tr>
              <a:tr h="144782">
                <a:tc>
                  <a:txBody>
                    <a:bodyPr/>
                    <a:lstStyle/>
                    <a:p>
                      <a:pPr algn="l" fontAlgn="b"/>
                      <a:r>
                        <a:rPr lang="ja-JP" altLang="en-US" sz="1600" b="0" i="0" u="none" strike="noStrike" dirty="0" smtClean="0">
                          <a:solidFill>
                            <a:srgbClr val="000000"/>
                          </a:solidFill>
                          <a:effectLst/>
                          <a:latin typeface="+mj-ea"/>
                          <a:ea typeface="+mj-ea"/>
                        </a:rPr>
                        <a:t>相穴熊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右玉</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7</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272362">
                <a:tc>
                  <a:txBody>
                    <a:bodyPr/>
                    <a:lstStyle/>
                    <a:p>
                      <a:pPr algn="l" fontAlgn="b"/>
                      <a:r>
                        <a:rPr lang="en-US" altLang="ja-JP" sz="1600" b="0" i="0" u="none" strike="noStrike" dirty="0" smtClean="0">
                          <a:solidFill>
                            <a:srgbClr val="000000"/>
                          </a:solidFill>
                          <a:effectLst/>
                          <a:latin typeface="+mj-ea"/>
                          <a:ea typeface="+mj-ea"/>
                        </a:rPr>
                        <a:t>subtotal</a:t>
                      </a:r>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103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38</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26</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84562">
                <a:tc>
                  <a:txBody>
                    <a:bodyPr/>
                    <a:lstStyle/>
                    <a:p>
                      <a:pPr algn="l" fontAlgn="b"/>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2000" b="0" i="0" u="none" strike="noStrike" dirty="0">
                          <a:solidFill>
                            <a:srgbClr val="000000"/>
                          </a:solidFill>
                          <a:effectLst/>
                          <a:latin typeface="ＭＳ Ｐゴシック"/>
                        </a:rPr>
                        <a:t>51.5%</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2000" b="0" i="0" u="none" strike="noStrike" dirty="0">
                          <a:solidFill>
                            <a:srgbClr val="000000"/>
                          </a:solidFill>
                          <a:effectLst/>
                          <a:latin typeface="ＭＳ Ｐゴシック"/>
                        </a:rPr>
                        <a:t>19.0%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16.5%</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13.0%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bl>
          </a:graphicData>
        </a:graphic>
      </p:graphicFrame>
      <p:sp>
        <p:nvSpPr>
          <p:cNvPr id="3" name="正方形/長方形 2"/>
          <p:cNvSpPr/>
          <p:nvPr/>
        </p:nvSpPr>
        <p:spPr>
          <a:xfrm>
            <a:off x="76633" y="2270077"/>
            <a:ext cx="4433787" cy="3598433"/>
          </a:xfrm>
          <a:prstGeom prst="rect">
            <a:avLst/>
          </a:prstGeom>
          <a:no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663686" y="2258246"/>
            <a:ext cx="4389997" cy="3610264"/>
          </a:xfrm>
          <a:prstGeom prst="rect">
            <a:avLst/>
          </a:prstGeom>
          <a:no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6632" y="1900745"/>
            <a:ext cx="1050973" cy="369332"/>
          </a:xfrm>
          <a:prstGeom prst="rect">
            <a:avLst/>
          </a:prstGeom>
          <a:solidFill>
            <a:schemeClr val="tx2"/>
          </a:solidFill>
          <a:ln>
            <a:solidFill>
              <a:srgbClr val="1F497D"/>
            </a:solidFill>
          </a:ln>
        </p:spPr>
        <p:txBody>
          <a:bodyPr wrap="square" rtlCol="0">
            <a:spAutoFit/>
          </a:bodyPr>
          <a:lstStyle/>
          <a:p>
            <a:r>
              <a:rPr lang="en-US" altLang="ja-JP" dirty="0" smtClean="0">
                <a:solidFill>
                  <a:schemeClr val="bg1"/>
                </a:solidFill>
              </a:rPr>
              <a:t>St</a:t>
            </a:r>
            <a:r>
              <a:rPr lang="ja-JP" altLang="en-US" dirty="0">
                <a:solidFill>
                  <a:schemeClr val="bg1"/>
                </a:solidFill>
              </a:rPr>
              <a:t>(</a:t>
            </a:r>
            <a:r>
              <a:rPr lang="en-US" altLang="en-US" dirty="0" smtClean="0">
                <a:solidFill>
                  <a:schemeClr val="bg1"/>
                </a:solidFill>
              </a:rPr>
              <a:t>戦法</a:t>
            </a:r>
            <a:r>
              <a:rPr lang="en-US" altLang="ja-JP" dirty="0" smtClean="0">
                <a:solidFill>
                  <a:schemeClr val="bg1"/>
                </a:solidFill>
              </a:rPr>
              <a:t>)</a:t>
            </a:r>
            <a:endParaRPr kumimoji="1" lang="ja-JP" altLang="en-US" dirty="0">
              <a:solidFill>
                <a:schemeClr val="bg1"/>
              </a:solidFill>
            </a:endParaRPr>
          </a:p>
        </p:txBody>
      </p:sp>
      <p:sp>
        <p:nvSpPr>
          <p:cNvPr id="9" name="テキスト ボックス 8"/>
          <p:cNvSpPr txBox="1"/>
          <p:nvPr/>
        </p:nvSpPr>
        <p:spPr>
          <a:xfrm>
            <a:off x="4663686" y="1868479"/>
            <a:ext cx="1160448" cy="369332"/>
          </a:xfrm>
          <a:prstGeom prst="rect">
            <a:avLst/>
          </a:prstGeom>
          <a:solidFill>
            <a:schemeClr val="tx2"/>
          </a:solidFill>
          <a:ln>
            <a:solidFill>
              <a:srgbClr val="1F497D"/>
            </a:solidFill>
          </a:ln>
        </p:spPr>
        <p:txBody>
          <a:bodyPr wrap="square" rtlCol="0">
            <a:spAutoFit/>
          </a:bodyPr>
          <a:lstStyle/>
          <a:p>
            <a:r>
              <a:rPr lang="en-US" altLang="ja-JP" dirty="0" err="1" smtClean="0">
                <a:solidFill>
                  <a:schemeClr val="bg1"/>
                </a:solidFill>
              </a:rPr>
              <a:t>Ca</a:t>
            </a:r>
            <a:r>
              <a:rPr lang="en-US" altLang="ja-JP" dirty="0" smtClean="0">
                <a:solidFill>
                  <a:schemeClr val="bg1"/>
                </a:solidFill>
              </a:rPr>
              <a:t>(</a:t>
            </a:r>
            <a:r>
              <a:rPr lang="ja-JP" altLang="en-US" dirty="0" smtClean="0">
                <a:solidFill>
                  <a:schemeClr val="bg1"/>
                </a:solidFill>
              </a:rPr>
              <a:t>囲い</a:t>
            </a:r>
            <a:r>
              <a:rPr lang="en-US" altLang="ja-JP" dirty="0">
                <a:solidFill>
                  <a:schemeClr val="bg1"/>
                </a:solidFill>
              </a:rPr>
              <a:t>)</a:t>
            </a:r>
            <a:endParaRPr kumimoji="1" lang="ja-JP" altLang="en-US" dirty="0">
              <a:solidFill>
                <a:schemeClr val="bg1"/>
              </a:solidFill>
            </a:endParaRPr>
          </a:p>
        </p:txBody>
      </p:sp>
      <p:sp>
        <p:nvSpPr>
          <p:cNvPr id="10" name="テキスト ボックス 9"/>
          <p:cNvSpPr txBox="1"/>
          <p:nvPr/>
        </p:nvSpPr>
        <p:spPr>
          <a:xfrm>
            <a:off x="325120" y="1038937"/>
            <a:ext cx="8624987" cy="400110"/>
          </a:xfrm>
          <a:prstGeom prst="rect">
            <a:avLst/>
          </a:prstGeom>
          <a:noFill/>
        </p:spPr>
        <p:txBody>
          <a:bodyPr wrap="square" rtlCol="0">
            <a:spAutoFit/>
          </a:bodyPr>
          <a:lstStyle/>
          <a:p>
            <a:r>
              <a:rPr kumimoji="1" lang="en-US" altLang="ja-JP" sz="2000" dirty="0" smtClean="0">
                <a:solidFill>
                  <a:srgbClr val="4F81BD"/>
                </a:solidFill>
                <a:latin typeface="ヒラギノ明朝 Pro W3"/>
                <a:ea typeface="ヒラギノ明朝 Pro W3"/>
                <a:cs typeface="ヒラギノ明朝 Pro W3"/>
              </a:rPr>
              <a:t>St(</a:t>
            </a:r>
            <a:r>
              <a:rPr kumimoji="1" lang="ja-JP" altLang="en-US" sz="2000" dirty="0" smtClean="0">
                <a:solidFill>
                  <a:srgbClr val="4F81BD"/>
                </a:solidFill>
                <a:latin typeface="ヒラギノ明朝 Pro W3"/>
                <a:ea typeface="ヒラギノ明朝 Pro W3"/>
                <a:cs typeface="ヒラギノ明朝 Pro W3"/>
              </a:rPr>
              <a:t>戦法</a:t>
            </a:r>
            <a:r>
              <a:rPr kumimoji="1" lang="en-US" altLang="ja-JP" sz="2000" dirty="0" smtClean="0">
                <a:solidFill>
                  <a:srgbClr val="4F81BD"/>
                </a:solidFill>
                <a:latin typeface="ヒラギノ明朝 Pro W3"/>
                <a:ea typeface="ヒラギノ明朝 Pro W3"/>
                <a:cs typeface="ヒラギノ明朝 Pro W3"/>
              </a:rPr>
              <a:t>)</a:t>
            </a:r>
            <a:r>
              <a:rPr kumimoji="1" lang="ja-JP" altLang="en-US" sz="2000" dirty="0" smtClean="0">
                <a:solidFill>
                  <a:srgbClr val="4F81BD"/>
                </a:solidFill>
                <a:latin typeface="ヒラギノ明朝 Pro W3"/>
                <a:ea typeface="ヒラギノ明朝 Pro W3"/>
                <a:cs typeface="ヒラギノ明朝 Pro W3"/>
              </a:rPr>
              <a:t>、</a:t>
            </a:r>
            <a:r>
              <a:rPr kumimoji="1" lang="en-US" altLang="ja-JP" sz="2000" dirty="0" err="1" smtClean="0">
                <a:solidFill>
                  <a:srgbClr val="4F81BD"/>
                </a:solidFill>
                <a:latin typeface="ヒラギノ明朝 Pro W3"/>
                <a:ea typeface="ヒラギノ明朝 Pro W3"/>
                <a:cs typeface="ヒラギノ明朝 Pro W3"/>
              </a:rPr>
              <a:t>Ca</a:t>
            </a:r>
            <a:r>
              <a:rPr kumimoji="1" lang="en-US" altLang="ja-JP" sz="2000" dirty="0" smtClean="0">
                <a:solidFill>
                  <a:srgbClr val="4F81BD"/>
                </a:solidFill>
                <a:latin typeface="ヒラギノ明朝 Pro W3"/>
                <a:ea typeface="ヒラギノ明朝 Pro W3"/>
                <a:cs typeface="ヒラギノ明朝 Pro W3"/>
              </a:rPr>
              <a:t>(</a:t>
            </a:r>
            <a:r>
              <a:rPr kumimoji="1" lang="ja-JP" altLang="en-US" sz="2000" dirty="0" smtClean="0">
                <a:solidFill>
                  <a:srgbClr val="4F81BD"/>
                </a:solidFill>
                <a:latin typeface="ヒラギノ明朝 Pro W3"/>
                <a:ea typeface="ヒラギノ明朝 Pro W3"/>
                <a:cs typeface="ヒラギノ明朝 Pro W3"/>
              </a:rPr>
              <a:t>囲い</a:t>
            </a:r>
            <a:r>
              <a:rPr kumimoji="1" lang="en-US" altLang="ja-JP" sz="2000" dirty="0" smtClean="0">
                <a:solidFill>
                  <a:srgbClr val="4F81BD"/>
                </a:solidFill>
                <a:latin typeface="ヒラギノ明朝 Pro W3"/>
                <a:ea typeface="ヒラギノ明朝 Pro W3"/>
                <a:cs typeface="ヒラギノ明朝 Pro W3"/>
              </a:rPr>
              <a:t>)</a:t>
            </a:r>
            <a:r>
              <a:rPr kumimoji="1" lang="ja-JP" altLang="en-US" sz="2000" dirty="0" smtClean="0">
                <a:solidFill>
                  <a:srgbClr val="4F81BD"/>
                </a:solidFill>
                <a:latin typeface="ヒラギノ明朝 Pro W3"/>
                <a:ea typeface="ヒラギノ明朝 Pro W3"/>
                <a:cs typeface="ヒラギノ明朝 Pro W3"/>
              </a:rPr>
              <a:t>どちらも</a:t>
            </a:r>
            <a:r>
              <a:rPr kumimoji="1" lang="en-US" altLang="ja-JP" sz="2000" dirty="0" smtClean="0">
                <a:solidFill>
                  <a:srgbClr val="4F81BD"/>
                </a:solidFill>
                <a:latin typeface="ヒラギノ明朝 Pro W3"/>
                <a:ea typeface="ヒラギノ明朝 Pro W3"/>
                <a:cs typeface="ヒラギノ明朝 Pro W3"/>
              </a:rPr>
              <a:t>7</a:t>
            </a:r>
            <a:r>
              <a:rPr kumimoji="1" lang="ja-JP" altLang="en-US" sz="2000" dirty="0" smtClean="0">
                <a:solidFill>
                  <a:srgbClr val="4F81BD"/>
                </a:solidFill>
                <a:latin typeface="ヒラギノ明朝 Pro W3"/>
                <a:ea typeface="ヒラギノ明朝 Pro W3"/>
                <a:cs typeface="ヒラギノ明朝 Pro W3"/>
              </a:rPr>
              <a:t>割以上検索クエリとマッチしていると言える。</a:t>
            </a:r>
            <a:endParaRPr kumimoji="1" lang="ja-JP" altLang="en-US" sz="2000" dirty="0">
              <a:solidFill>
                <a:srgbClr val="4F81BD"/>
              </a:solidFill>
              <a:latin typeface="ヒラギノ明朝 Pro W3"/>
              <a:ea typeface="ヒラギノ明朝 Pro W3"/>
              <a:cs typeface="ヒラギノ明朝 Pro W3"/>
            </a:endParaRPr>
          </a:p>
        </p:txBody>
      </p:sp>
      <p:sp>
        <p:nvSpPr>
          <p:cNvPr id="11" name="下矢印 10"/>
          <p:cNvSpPr/>
          <p:nvPr/>
        </p:nvSpPr>
        <p:spPr>
          <a:xfrm>
            <a:off x="2266158" y="5781364"/>
            <a:ext cx="405062" cy="514590"/>
          </a:xfrm>
          <a:prstGeom prst="downArrow">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974865" y="6295954"/>
            <a:ext cx="1149500" cy="400110"/>
          </a:xfrm>
          <a:prstGeom prst="rect">
            <a:avLst/>
          </a:prstGeom>
          <a:noFill/>
        </p:spPr>
        <p:txBody>
          <a:bodyPr wrap="square" rtlCol="0">
            <a:spAutoFit/>
          </a:bodyPr>
          <a:lstStyle/>
          <a:p>
            <a:r>
              <a:rPr kumimoji="1" lang="en-US" altLang="ja-JP" sz="2000" dirty="0" smtClean="0">
                <a:latin typeface="+mj-ea"/>
                <a:ea typeface="+mj-ea"/>
              </a:rPr>
              <a:t>79.0%</a:t>
            </a:r>
            <a:endParaRPr kumimoji="1" lang="ja-JP" altLang="en-US" sz="2000" dirty="0">
              <a:latin typeface="+mj-ea"/>
              <a:ea typeface="+mj-ea"/>
            </a:endParaRPr>
          </a:p>
        </p:txBody>
      </p:sp>
      <p:sp>
        <p:nvSpPr>
          <p:cNvPr id="13" name="下矢印 12"/>
          <p:cNvSpPr/>
          <p:nvPr/>
        </p:nvSpPr>
        <p:spPr>
          <a:xfrm>
            <a:off x="6688130" y="5842324"/>
            <a:ext cx="405062" cy="514590"/>
          </a:xfrm>
          <a:prstGeom prst="downArrow">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529390" y="6346754"/>
            <a:ext cx="1149500" cy="400110"/>
          </a:xfrm>
          <a:prstGeom prst="rect">
            <a:avLst/>
          </a:prstGeom>
          <a:noFill/>
        </p:spPr>
        <p:txBody>
          <a:bodyPr wrap="square" rtlCol="0">
            <a:spAutoFit/>
          </a:bodyPr>
          <a:lstStyle/>
          <a:p>
            <a:r>
              <a:rPr kumimoji="1" lang="en-US" altLang="ja-JP" sz="2000" dirty="0" smtClean="0">
                <a:latin typeface="+mj-ea"/>
                <a:ea typeface="+mj-ea"/>
              </a:rPr>
              <a:t>70.5%</a:t>
            </a:r>
            <a:endParaRPr kumimoji="1" lang="ja-JP" altLang="en-US" sz="2000" dirty="0">
              <a:latin typeface="+mj-ea"/>
              <a:ea typeface="+mj-ea"/>
            </a:endParaRPr>
          </a:p>
        </p:txBody>
      </p:sp>
      <p:sp>
        <p:nvSpPr>
          <p:cNvPr id="15" name="スライド番号プレースホルダー 14"/>
          <p:cNvSpPr>
            <a:spLocks noGrp="1"/>
          </p:cNvSpPr>
          <p:nvPr>
            <p:ph type="sldNum" sz="quarter" idx="12"/>
          </p:nvPr>
        </p:nvSpPr>
        <p:spPr/>
        <p:txBody>
          <a:bodyPr/>
          <a:lstStyle/>
          <a:p>
            <a:fld id="{0C6B4AF7-E0BF-8148-B722-CF10BCBECCA6}" type="slidenum">
              <a:rPr kumimoji="1" lang="ja-JP" altLang="en-US" smtClean="0"/>
              <a:t>17</a:t>
            </a:fld>
            <a:endParaRPr kumimoji="1" lang="ja-JP" altLang="en-US"/>
          </a:p>
        </p:txBody>
      </p:sp>
    </p:spTree>
    <p:extLst>
      <p:ext uri="{BB962C8B-B14F-4D97-AF65-F5344CB8AC3E}">
        <p14:creationId xmlns:p14="http://schemas.microsoft.com/office/powerpoint/2010/main" val="51036722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97761303"/>
              </p:ext>
            </p:extLst>
          </p:nvPr>
        </p:nvGraphicFramePr>
        <p:xfrm>
          <a:off x="183511" y="2505725"/>
          <a:ext cx="4195537" cy="3366755"/>
        </p:xfrm>
        <a:graphic>
          <a:graphicData uri="http://schemas.openxmlformats.org/drawingml/2006/table">
            <a:tbl>
              <a:tblPr/>
              <a:tblGrid>
                <a:gridCol w="1502423"/>
                <a:gridCol w="602119"/>
                <a:gridCol w="722543"/>
                <a:gridCol w="733490"/>
                <a:gridCol w="634962"/>
              </a:tblGrid>
              <a:tr h="238009">
                <a:tc>
                  <a:txBody>
                    <a:bodyPr/>
                    <a:lstStyle/>
                    <a:p>
                      <a:pPr algn="l" fontAlgn="b"/>
                      <a:r>
                        <a:rPr lang="ja-JP" altLang="en-US" sz="1600" b="0" i="0" u="none" strike="noStrike" dirty="0" smtClean="0">
                          <a:solidFill>
                            <a:srgbClr val="000000"/>
                          </a:solidFill>
                          <a:effectLst/>
                          <a:latin typeface="+mj-ea"/>
                          <a:ea typeface="+mj-ea"/>
                        </a:rPr>
                        <a:t>特徴語</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ja-JP" altLang="ja-JP" sz="1800" b="0" i="0" u="none" strike="noStrike" dirty="0" smtClean="0">
                          <a:solidFill>
                            <a:srgbClr val="000000"/>
                          </a:solidFill>
                          <a:effectLst/>
                          <a:latin typeface="ＭＳ Ｐゴシック"/>
                        </a:rPr>
                        <a:t>Y</a:t>
                      </a:r>
                      <a:endParaRPr lang="en-US" altLang="ja-JP" sz="1800" b="0" i="0" u="none" strike="noStrike" dirty="0">
                        <a:solidFill>
                          <a:srgbClr val="000000"/>
                        </a:solidFill>
                        <a:effectLst/>
                        <a:latin typeface="ＭＳ Ｐゴシック"/>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800" b="0" i="0" u="none" strike="noStrike" dirty="0" smtClean="0">
                          <a:solidFill>
                            <a:srgbClr val="000000"/>
                          </a:solidFill>
                          <a:effectLst/>
                          <a:latin typeface="+mj-ea"/>
                          <a:ea typeface="+mj-ea"/>
                        </a:rPr>
                        <a:t>F</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N</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M</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261331">
                <a:tc>
                  <a:txBody>
                    <a:bodyPr/>
                    <a:lstStyle/>
                    <a:p>
                      <a:pPr algn="l" fontAlgn="b"/>
                      <a:r>
                        <a:rPr lang="ja-JP" altLang="en-US" sz="1600" b="0" i="0" u="none" strike="noStrike" dirty="0" smtClean="0">
                          <a:solidFill>
                            <a:srgbClr val="000000"/>
                          </a:solidFill>
                          <a:effectLst/>
                          <a:latin typeface="+mj-ea"/>
                          <a:ea typeface="+mj-ea"/>
                        </a:rPr>
                        <a:t>振り飛車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17</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r h="262769">
                <a:tc>
                  <a:txBody>
                    <a:bodyPr/>
                    <a:lstStyle/>
                    <a:p>
                      <a:pPr algn="l" fontAlgn="b"/>
                      <a:r>
                        <a:rPr lang="ja-JP" altLang="en-US" sz="1600" b="0" i="0" u="none" strike="noStrike" dirty="0" smtClean="0">
                          <a:solidFill>
                            <a:srgbClr val="000000"/>
                          </a:solidFill>
                          <a:effectLst/>
                          <a:latin typeface="+mj-ea"/>
                          <a:ea typeface="+mj-ea"/>
                        </a:rPr>
                        <a:t>居飛車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18</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noFill/>
                      <a:prstDash val="solid"/>
                      <a:round/>
                      <a:headEnd type="none" w="med" len="med"/>
                      <a:tailEnd type="none" w="med" len="med"/>
                    </a:lnT>
                    <a:lnB>
                      <a:noFill/>
                    </a:lnB>
                  </a:tcPr>
                </a:tc>
              </a:tr>
              <a:tr h="218974">
                <a:tc>
                  <a:txBody>
                    <a:bodyPr/>
                    <a:lstStyle/>
                    <a:p>
                      <a:pPr algn="l" fontAlgn="b"/>
                      <a:r>
                        <a:rPr lang="ja-JP" altLang="en-US" sz="2000" b="0" i="0" u="none" strike="noStrike" dirty="0" smtClean="0">
                          <a:solidFill>
                            <a:srgbClr val="000000"/>
                          </a:solidFill>
                          <a:effectLst/>
                          <a:latin typeface="+mj-ea"/>
                          <a:ea typeface="+mj-ea"/>
                        </a:rPr>
                        <a:t>中飛車</a:t>
                      </a:r>
                      <a:endParaRPr lang="en-US" sz="2000" b="0" i="0" u="none" strike="noStrike" dirty="0">
                        <a:solidFill>
                          <a:srgbClr val="000000"/>
                        </a:solidFill>
                        <a:effectLst/>
                        <a:latin typeface="+mj-ea"/>
                        <a:ea typeface="+mj-ea"/>
                      </a:endParaRPr>
                    </a:p>
                  </a:txBody>
                  <a:tcPr marL="0" marR="0" marT="0" marB="0" anchor="b">
                    <a:lnL>
                      <a:noFill/>
                    </a:lnL>
                    <a:lnR>
                      <a:noFill/>
                    </a:lnR>
                    <a:lnT w="12700" cap="flat" cmpd="sng" algn="ctr">
                      <a:noFill/>
                      <a:prstDash val="solid"/>
                      <a:round/>
                      <a:headEnd type="none" w="med" len="med"/>
                      <a:tailEnd type="none" w="med" len="med"/>
                    </a:lnT>
                    <a:lnB>
                      <a:noFill/>
                    </a:lnB>
                    <a:solidFill>
                      <a:schemeClr val="accent3">
                        <a:lumMod val="75000"/>
                      </a:schemeClr>
                    </a:solidFill>
                  </a:tcPr>
                </a:tc>
                <a:tc>
                  <a:txBody>
                    <a:bodyPr/>
                    <a:lstStyle/>
                    <a:p>
                      <a:pPr algn="r" fontAlgn="b"/>
                      <a:r>
                        <a:rPr lang="en-US" altLang="ja-JP" sz="2000" b="0" i="0" u="none" strike="noStrike" dirty="0">
                          <a:solidFill>
                            <a:srgbClr val="000000"/>
                          </a:solidFill>
                          <a:effectLst/>
                          <a:latin typeface="ＭＳ Ｐゴシック"/>
                        </a:rPr>
                        <a:t>20</a:t>
                      </a:r>
                    </a:p>
                  </a:txBody>
                  <a:tcPr marL="0" marR="0" marT="0" marB="0" anchor="b">
                    <a:lnL>
                      <a:noFill/>
                    </a:lnL>
                    <a:lnR>
                      <a:noFill/>
                    </a:lnR>
                    <a:lnT w="12700" cap="flat" cmpd="sng" algn="ctr">
                      <a:noFill/>
                      <a:prstDash val="solid"/>
                      <a:round/>
                      <a:headEnd type="none" w="med" len="med"/>
                      <a:tailEnd type="none" w="med" len="med"/>
                    </a:lnT>
                    <a:lnB>
                      <a:noFill/>
                    </a:lnB>
                    <a:solidFill>
                      <a:schemeClr val="accent3">
                        <a:lumMod val="75000"/>
                      </a:schemeClr>
                    </a:solidFill>
                  </a:tcPr>
                </a:tc>
                <a:tc>
                  <a:txBody>
                    <a:bodyPr/>
                    <a:lstStyle/>
                    <a:p>
                      <a:pPr algn="r" fontAlgn="b"/>
                      <a:r>
                        <a:rPr lang="en-US" altLang="ja-JP" sz="2000" b="0" i="0" u="none" strike="noStrike" dirty="0">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solidFill>
                      <a:schemeClr val="accent3">
                        <a:lumMod val="75000"/>
                      </a:schemeClr>
                    </a:solidFill>
                  </a:tcPr>
                </a:tc>
                <a:tc>
                  <a:txBody>
                    <a:bodyPr/>
                    <a:lstStyle/>
                    <a:p>
                      <a:pPr algn="r" fontAlgn="b"/>
                      <a:r>
                        <a:rPr lang="en-US" altLang="ja-JP" sz="2000" b="0" i="0" u="none" strike="noStrike" dirty="0">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solidFill>
                      <a:schemeClr val="accent3">
                        <a:lumMod val="75000"/>
                      </a:schemeClr>
                    </a:solidFill>
                  </a:tcPr>
                </a:tc>
                <a:tc>
                  <a:txBody>
                    <a:bodyPr/>
                    <a:lstStyle/>
                    <a:p>
                      <a:pPr algn="r" fontAlgn="b"/>
                      <a:r>
                        <a:rPr lang="en-US" altLang="ja-JP" sz="2000" b="0" i="0" u="none" strike="noStrike" dirty="0">
                          <a:solidFill>
                            <a:srgbClr val="000000"/>
                          </a:solidFill>
                          <a:effectLst/>
                          <a:latin typeface="ＭＳ Ｐゴシック"/>
                        </a:rPr>
                        <a:t>0</a:t>
                      </a:r>
                    </a:p>
                  </a:txBody>
                  <a:tcPr marL="0" marR="0" marT="0" marB="0" anchor="b">
                    <a:lnL>
                      <a:noFill/>
                    </a:lnL>
                    <a:lnR>
                      <a:noFill/>
                    </a:lnR>
                    <a:lnT w="12700" cap="flat" cmpd="sng" algn="ctr">
                      <a:noFill/>
                      <a:prstDash val="solid"/>
                      <a:round/>
                      <a:headEnd type="none" w="med" len="med"/>
                      <a:tailEnd type="none" w="med" len="med"/>
                    </a:lnT>
                    <a:lnB>
                      <a:noFill/>
                    </a:lnB>
                    <a:solidFill>
                      <a:schemeClr val="accent3">
                        <a:lumMod val="75000"/>
                      </a:schemeClr>
                    </a:solidFill>
                  </a:tcPr>
                </a:tc>
              </a:tr>
              <a:tr h="184562">
                <a:tc>
                  <a:txBody>
                    <a:bodyPr/>
                    <a:lstStyle/>
                    <a:p>
                      <a:pPr algn="l" fontAlgn="b"/>
                      <a:r>
                        <a:rPr lang="ja-JP" altLang="en-US" sz="1600" b="0" i="0" u="none" strike="noStrike" dirty="0" smtClean="0">
                          <a:solidFill>
                            <a:srgbClr val="000000"/>
                          </a:solidFill>
                          <a:effectLst/>
                          <a:latin typeface="+mj-ea"/>
                          <a:ea typeface="+mj-ea"/>
                        </a:rPr>
                        <a:t>棒銀</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9</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四間飛車</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r>
              <a:tr h="251855">
                <a:tc>
                  <a:txBody>
                    <a:bodyPr/>
                    <a:lstStyle/>
                    <a:p>
                      <a:pPr algn="l" fontAlgn="b"/>
                      <a:r>
                        <a:rPr lang="ja-JP" altLang="en-US" sz="1600" b="0" i="0" u="none" strike="noStrike" dirty="0" smtClean="0">
                          <a:solidFill>
                            <a:srgbClr val="000000"/>
                          </a:solidFill>
                          <a:effectLst/>
                          <a:latin typeface="+mj-ea"/>
                          <a:ea typeface="+mj-ea"/>
                        </a:rPr>
                        <a:t>横歩取り</a:t>
                      </a:r>
                      <a:r>
                        <a:rPr lang="en-US" sz="1600" b="0" i="0" u="none" strike="noStrike" dirty="0" smtClean="0">
                          <a:solidFill>
                            <a:srgbClr val="000000"/>
                          </a:solidFill>
                          <a:effectLst/>
                          <a:latin typeface="+mj-ea"/>
                          <a:ea typeface="+mj-ea"/>
                        </a:rPr>
                        <a:t>       </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17</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r>
              <a:tr h="213360">
                <a:tc>
                  <a:txBody>
                    <a:bodyPr/>
                    <a:lstStyle/>
                    <a:p>
                      <a:pPr algn="l" fontAlgn="b"/>
                      <a:r>
                        <a:rPr lang="ja-JP" altLang="en-US" sz="1600" b="0" i="0" u="none" strike="noStrike" dirty="0" smtClean="0">
                          <a:solidFill>
                            <a:srgbClr val="000000"/>
                          </a:solidFill>
                          <a:effectLst/>
                          <a:latin typeface="+mj-ea"/>
                          <a:ea typeface="+mj-ea"/>
                        </a:rPr>
                        <a:t>ゴキゲン中飛車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相掛かり</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相振り飛車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5</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石田流</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12</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144782">
                <a:tc>
                  <a:txBody>
                    <a:bodyPr/>
                    <a:lstStyle/>
                    <a:p>
                      <a:pPr algn="l" fontAlgn="b"/>
                      <a:r>
                        <a:rPr lang="en-US" altLang="ja-JP" sz="1600" b="0" i="0" u="none" strike="noStrike" dirty="0" smtClean="0">
                          <a:solidFill>
                            <a:srgbClr val="000000"/>
                          </a:solidFill>
                          <a:effectLst/>
                          <a:latin typeface="+mj-ea"/>
                          <a:ea typeface="+mj-ea"/>
                        </a:rPr>
                        <a:t>subtotal</a:t>
                      </a:r>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152</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6</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9</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84562">
                <a:tc>
                  <a:txBody>
                    <a:bodyPr/>
                    <a:lstStyle/>
                    <a:p>
                      <a:pPr algn="l" fontAlgn="b"/>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76.0%</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3.0%</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4.5%</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16.5%</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5"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latin typeface="+mj-ea"/>
              </a:rPr>
              <a:t>結果</a:t>
            </a:r>
            <a:endParaRPr kumimoji="1" lang="ja-JP" altLang="en-US" b="1" spc="300" dirty="0">
              <a:solidFill>
                <a:schemeClr val="accent1"/>
              </a:solidFill>
              <a:latin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2964904448"/>
              </p:ext>
            </p:extLst>
          </p:nvPr>
        </p:nvGraphicFramePr>
        <p:xfrm>
          <a:off x="4816086" y="2470016"/>
          <a:ext cx="4134022" cy="3410666"/>
        </p:xfrm>
        <a:graphic>
          <a:graphicData uri="http://schemas.openxmlformats.org/drawingml/2006/table">
            <a:tbl>
              <a:tblPr/>
              <a:tblGrid>
                <a:gridCol w="1386169"/>
                <a:gridCol w="625265"/>
                <a:gridCol w="644659"/>
                <a:gridCol w="733491"/>
                <a:gridCol w="744438"/>
              </a:tblGrid>
              <a:tr h="238009">
                <a:tc>
                  <a:txBody>
                    <a:bodyPr/>
                    <a:lstStyle/>
                    <a:p>
                      <a:pPr algn="l" fontAlgn="b"/>
                      <a:r>
                        <a:rPr lang="ja-JP" altLang="en-US" sz="1600" b="0" i="0" u="none" strike="noStrike" dirty="0" smtClean="0">
                          <a:solidFill>
                            <a:srgbClr val="000000"/>
                          </a:solidFill>
                          <a:effectLst/>
                          <a:latin typeface="+mj-ea"/>
                          <a:ea typeface="+mj-ea"/>
                        </a:rPr>
                        <a:t>特徴語</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ja-JP" altLang="ja-JP" sz="1800" b="0" i="0" u="none" strike="noStrike" dirty="0" smtClean="0">
                          <a:solidFill>
                            <a:srgbClr val="000000"/>
                          </a:solidFill>
                          <a:effectLst/>
                          <a:latin typeface="+mj-ea"/>
                          <a:ea typeface="+mj-ea"/>
                        </a:rPr>
                        <a:t>Y</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800" b="0" i="0" u="none" strike="noStrike" dirty="0" smtClean="0">
                          <a:solidFill>
                            <a:srgbClr val="000000"/>
                          </a:solidFill>
                          <a:effectLst/>
                          <a:latin typeface="+mj-ea"/>
                          <a:ea typeface="+mj-ea"/>
                        </a:rPr>
                        <a:t>F</a:t>
                      </a:r>
                      <a:endParaRPr lang="en-US" altLang="ja-JP" sz="18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N</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smtClean="0">
                          <a:solidFill>
                            <a:srgbClr val="000000"/>
                          </a:solidFill>
                          <a:effectLst/>
                          <a:latin typeface="+mj-ea"/>
                          <a:ea typeface="+mj-ea"/>
                        </a:rPr>
                        <a:t>M</a:t>
                      </a:r>
                      <a:endParaRPr lang="en-US" altLang="ja-JP"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300293">
                <a:tc>
                  <a:txBody>
                    <a:bodyPr/>
                    <a:lstStyle/>
                    <a:p>
                      <a:pPr algn="l" fontAlgn="b"/>
                      <a:r>
                        <a:rPr lang="ja-JP" altLang="en-US" sz="1600" b="0" i="0" u="none" strike="noStrike" dirty="0" smtClean="0">
                          <a:solidFill>
                            <a:srgbClr val="000000"/>
                          </a:solidFill>
                          <a:effectLst/>
                          <a:latin typeface="+mj-ea"/>
                          <a:ea typeface="+mj-ea"/>
                        </a:rPr>
                        <a:t>穴熊</a:t>
                      </a:r>
                      <a:endParaRPr 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14</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矢倉</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銀冠</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r>
              <a:tr h="216731">
                <a:tc>
                  <a:txBody>
                    <a:bodyPr/>
                    <a:lstStyle/>
                    <a:p>
                      <a:r>
                        <a:rPr lang="ja-JP" altLang="en-US" sz="1600" dirty="0" smtClean="0">
                          <a:latin typeface="+mj-ea"/>
                          <a:ea typeface="+mj-ea"/>
                        </a:rPr>
                        <a:t>美濃囲い</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0</a:t>
                      </a:r>
                    </a:p>
                  </a:txBody>
                  <a:tcPr marL="0" marR="0" marT="0" marB="0" anchor="b">
                    <a:lnL>
                      <a:noFill/>
                    </a:lnL>
                    <a:lnR>
                      <a:noFill/>
                    </a:lnR>
                    <a:lnT>
                      <a:noFill/>
                    </a:lnT>
                    <a:lnB>
                      <a:noFill/>
                    </a:lnB>
                  </a:tcPr>
                </a:tc>
              </a:tr>
              <a:tr h="247211">
                <a:tc>
                  <a:txBody>
                    <a:bodyPr/>
                    <a:lstStyle/>
                    <a:p>
                      <a:r>
                        <a:rPr lang="ja-JP" altLang="en-US" sz="1600" dirty="0" smtClean="0">
                          <a:latin typeface="+mj-ea"/>
                          <a:ea typeface="+mj-ea"/>
                        </a:rPr>
                        <a:t>相矢倉</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5</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a:t>
                      </a:r>
                    </a:p>
                  </a:txBody>
                  <a:tcPr marL="0" marR="0" marT="0" marB="0" anchor="b">
                    <a:lnL>
                      <a:noFill/>
                    </a:lnL>
                    <a:lnR>
                      <a:noFill/>
                    </a:lnR>
                    <a:lnT>
                      <a:noFill/>
                    </a:lnT>
                    <a:lnB>
                      <a:noFill/>
                    </a:lnB>
                  </a:tcPr>
                </a:tc>
              </a:tr>
              <a:tr h="184562">
                <a:tc>
                  <a:txBody>
                    <a:bodyPr/>
                    <a:lstStyle/>
                    <a:p>
                      <a:r>
                        <a:rPr lang="ja-JP" altLang="en-US" sz="1600" dirty="0" smtClean="0">
                          <a:latin typeface="+mj-ea"/>
                          <a:ea typeface="+mj-ea"/>
                        </a:rPr>
                        <a:t>左美濃</a:t>
                      </a:r>
                      <a:endParaRPr lang="ja-JP" altLang="en-US" sz="1600" dirty="0">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9</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1</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6</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早囲い</a:t>
                      </a:r>
                      <a:endParaRPr lang="en-US" altLang="ja-JP" sz="1600" b="0" i="0" u="none" strike="noStrike" dirty="0" smtClean="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4</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2</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7</a:t>
                      </a:r>
                    </a:p>
                  </a:txBody>
                  <a:tcPr marL="0" marR="0" marT="0" marB="0" anchor="b">
                    <a:lnL>
                      <a:noFill/>
                    </a:lnL>
                    <a:lnR>
                      <a:noFill/>
                    </a:lnR>
                    <a:lnT>
                      <a:noFill/>
                    </a:lnT>
                    <a:lnB>
                      <a:noFill/>
                    </a:lnB>
                  </a:tcPr>
                </a:tc>
              </a:tr>
              <a:tr h="184562">
                <a:tc>
                  <a:txBody>
                    <a:bodyPr/>
                    <a:lstStyle/>
                    <a:p>
                      <a:pPr algn="l" fontAlgn="b"/>
                      <a:r>
                        <a:rPr lang="ja-JP" altLang="en-US" sz="2000" b="0" i="0" u="none" strike="noStrike" dirty="0" smtClean="0">
                          <a:solidFill>
                            <a:srgbClr val="000000"/>
                          </a:solidFill>
                          <a:effectLst/>
                          <a:latin typeface="+mj-ea"/>
                          <a:ea typeface="+mj-ea"/>
                        </a:rPr>
                        <a:t>急戦矢倉</a:t>
                      </a:r>
                      <a:endParaRPr lang="en-US" sz="2000" b="0" i="0" u="none" strike="noStrike" dirty="0">
                        <a:solidFill>
                          <a:srgbClr val="000000"/>
                        </a:solidFill>
                        <a:effectLst/>
                        <a:latin typeface="+mj-ea"/>
                        <a:ea typeface="+mj-ea"/>
                      </a:endParaRPr>
                    </a:p>
                  </a:txBody>
                  <a:tcPr marL="0" marR="0" marT="0" marB="0" anchor="b">
                    <a:lnL>
                      <a:noFill/>
                    </a:lnL>
                    <a:lnR>
                      <a:noFill/>
                    </a:lnR>
                    <a:lnT>
                      <a:noFill/>
                    </a:lnT>
                    <a:lnB>
                      <a:noFill/>
                    </a:lnB>
                    <a:solidFill>
                      <a:srgbClr val="C0504D"/>
                    </a:solidFill>
                  </a:tcPr>
                </a:tc>
                <a:tc>
                  <a:txBody>
                    <a:bodyPr/>
                    <a:lstStyle/>
                    <a:p>
                      <a:pPr algn="r" fontAlgn="b"/>
                      <a:r>
                        <a:rPr lang="en-US" altLang="ja-JP" sz="2000" b="0" i="0" u="none" strike="noStrike" dirty="0">
                          <a:solidFill>
                            <a:srgbClr val="000000"/>
                          </a:solidFill>
                          <a:effectLst/>
                          <a:latin typeface="ＭＳ Ｐゴシック"/>
                        </a:rPr>
                        <a:t>0</a:t>
                      </a:r>
                    </a:p>
                  </a:txBody>
                  <a:tcPr marL="0" marR="0" marT="0" marB="0" anchor="b">
                    <a:lnL>
                      <a:noFill/>
                    </a:lnL>
                    <a:lnR>
                      <a:noFill/>
                    </a:lnR>
                    <a:lnT>
                      <a:noFill/>
                    </a:lnT>
                    <a:lnB>
                      <a:noFill/>
                    </a:lnB>
                    <a:solidFill>
                      <a:srgbClr val="C0504D"/>
                    </a:solidFill>
                  </a:tcPr>
                </a:tc>
                <a:tc>
                  <a:txBody>
                    <a:bodyPr/>
                    <a:lstStyle/>
                    <a:p>
                      <a:pPr algn="r" fontAlgn="b"/>
                      <a:r>
                        <a:rPr lang="en-US" altLang="ja-JP" sz="2000" b="0" i="0" u="none" strike="noStrike" dirty="0">
                          <a:solidFill>
                            <a:srgbClr val="000000"/>
                          </a:solidFill>
                          <a:effectLst/>
                          <a:latin typeface="ＭＳ Ｐゴシック"/>
                        </a:rPr>
                        <a:t>0</a:t>
                      </a:r>
                    </a:p>
                  </a:txBody>
                  <a:tcPr marL="0" marR="0" marT="0" marB="0" anchor="b">
                    <a:lnL>
                      <a:noFill/>
                    </a:lnL>
                    <a:lnR>
                      <a:noFill/>
                    </a:lnR>
                    <a:lnT>
                      <a:noFill/>
                    </a:lnT>
                    <a:lnB>
                      <a:noFill/>
                    </a:lnB>
                    <a:solidFill>
                      <a:srgbClr val="C0504D"/>
                    </a:solidFill>
                  </a:tcPr>
                </a:tc>
                <a:tc>
                  <a:txBody>
                    <a:bodyPr/>
                    <a:lstStyle/>
                    <a:p>
                      <a:pPr algn="r" fontAlgn="b"/>
                      <a:r>
                        <a:rPr lang="en-US" altLang="ja-JP" sz="2000" b="0" i="0" u="none" strike="noStrike" dirty="0">
                          <a:solidFill>
                            <a:srgbClr val="000000"/>
                          </a:solidFill>
                          <a:effectLst/>
                          <a:latin typeface="ＭＳ Ｐゴシック"/>
                        </a:rPr>
                        <a:t>18</a:t>
                      </a:r>
                    </a:p>
                  </a:txBody>
                  <a:tcPr marL="0" marR="0" marT="0" marB="0" anchor="b">
                    <a:lnL>
                      <a:noFill/>
                    </a:lnL>
                    <a:lnR>
                      <a:noFill/>
                    </a:lnR>
                    <a:lnT>
                      <a:noFill/>
                    </a:lnT>
                    <a:lnB>
                      <a:noFill/>
                    </a:lnB>
                    <a:solidFill>
                      <a:srgbClr val="C0504D"/>
                    </a:solidFill>
                  </a:tcPr>
                </a:tc>
                <a:tc>
                  <a:txBody>
                    <a:bodyPr/>
                    <a:lstStyle/>
                    <a:p>
                      <a:pPr algn="r" fontAlgn="b"/>
                      <a:r>
                        <a:rPr lang="en-US" altLang="ja-JP" sz="2000" b="0" i="0" u="none" strike="noStrike" dirty="0">
                          <a:solidFill>
                            <a:srgbClr val="000000"/>
                          </a:solidFill>
                          <a:effectLst/>
                          <a:latin typeface="ＭＳ Ｐゴシック"/>
                        </a:rPr>
                        <a:t>2</a:t>
                      </a:r>
                    </a:p>
                  </a:txBody>
                  <a:tcPr marL="0" marR="0" marT="0" marB="0" anchor="b">
                    <a:lnL>
                      <a:noFill/>
                    </a:lnL>
                    <a:lnR>
                      <a:noFill/>
                    </a:lnR>
                    <a:lnT>
                      <a:noFill/>
                    </a:lnT>
                    <a:lnB>
                      <a:noFill/>
                    </a:lnB>
                    <a:solidFill>
                      <a:srgbClr val="C0504D"/>
                    </a:solidFill>
                  </a:tcPr>
                </a:tc>
              </a:tr>
              <a:tr h="144782">
                <a:tc>
                  <a:txBody>
                    <a:bodyPr/>
                    <a:lstStyle/>
                    <a:p>
                      <a:pPr algn="l" fontAlgn="b"/>
                      <a:r>
                        <a:rPr lang="ja-JP" altLang="en-US" sz="1600" b="0" i="0" u="none" strike="noStrike" dirty="0" smtClean="0">
                          <a:solidFill>
                            <a:srgbClr val="000000"/>
                          </a:solidFill>
                          <a:effectLst/>
                          <a:latin typeface="+mj-ea"/>
                          <a:ea typeface="+mj-ea"/>
                        </a:rPr>
                        <a:t>相穴熊</a:t>
                      </a:r>
                      <a:endParaRPr lang="en-US" sz="1600" b="0" i="0" u="none" strike="noStrike" dirty="0">
                        <a:solidFill>
                          <a:srgbClr val="000000"/>
                        </a:solidFill>
                        <a:effectLst/>
                        <a:latin typeface="+mj-ea"/>
                        <a:ea typeface="+mj-ea"/>
                      </a:endParaRP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10</a:t>
                      </a:r>
                    </a:p>
                  </a:txBody>
                  <a:tcPr marL="0" marR="0" marT="0" marB="0" anchor="b">
                    <a:lnL>
                      <a:noFill/>
                    </a:lnL>
                    <a:lnR>
                      <a:noFill/>
                    </a:lnR>
                    <a:lnT>
                      <a:noFill/>
                    </a:lnT>
                    <a:lnB>
                      <a:noFill/>
                    </a:lnB>
                  </a:tcPr>
                </a:tc>
                <a:tc>
                  <a:txBody>
                    <a:bodyPr/>
                    <a:lstStyle/>
                    <a:p>
                      <a:pPr algn="r" fontAlgn="b"/>
                      <a:r>
                        <a:rPr lang="en-US" altLang="ja-JP" sz="1600" b="0" i="0" u="none" strike="noStrike" dirty="0">
                          <a:solidFill>
                            <a:srgbClr val="000000"/>
                          </a:solidFill>
                          <a:effectLst/>
                          <a:latin typeface="ＭＳ Ｐゴシック"/>
                        </a:rPr>
                        <a:t>10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a:noFill/>
                    </a:lnB>
                  </a:tcPr>
                </a:tc>
              </a:tr>
              <a:tr h="184562">
                <a:tc>
                  <a:txBody>
                    <a:bodyPr/>
                    <a:lstStyle/>
                    <a:p>
                      <a:pPr algn="l" fontAlgn="b"/>
                      <a:r>
                        <a:rPr lang="ja-JP" altLang="en-US" sz="1600" b="0" i="0" u="none" strike="noStrike" dirty="0" smtClean="0">
                          <a:solidFill>
                            <a:srgbClr val="000000"/>
                          </a:solidFill>
                          <a:effectLst/>
                          <a:latin typeface="+mj-ea"/>
                          <a:ea typeface="+mj-ea"/>
                        </a:rPr>
                        <a:t>右玉</a:t>
                      </a:r>
                      <a:endParaRPr lang="en-US" sz="1600" b="0" i="0" u="none" strike="noStrike" dirty="0">
                        <a:solidFill>
                          <a:srgbClr val="000000"/>
                        </a:solidFill>
                        <a:effectLst/>
                        <a:latin typeface="+mj-ea"/>
                        <a:ea typeface="+mj-ea"/>
                      </a:endParaRP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13</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0</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a:solidFill>
                            <a:srgbClr val="000000"/>
                          </a:solidFill>
                          <a:effectLst/>
                          <a:latin typeface="ＭＳ Ｐゴシック"/>
                        </a:rPr>
                        <a:t>0</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7</a:t>
                      </a:r>
                    </a:p>
                  </a:txBody>
                  <a:tcPr marL="0" marR="0" marT="0" marB="0" anchor="b">
                    <a:lnL>
                      <a:noFill/>
                    </a:lnL>
                    <a:lnR>
                      <a:noFill/>
                    </a:lnR>
                    <a:lnT>
                      <a:noFill/>
                    </a:lnT>
                    <a:lnB w="12700" cap="flat" cmpd="sng" algn="ctr">
                      <a:solidFill>
                        <a:scrgbClr r="0" g="0" b="0"/>
                      </a:solidFill>
                      <a:prstDash val="solid"/>
                      <a:round/>
                      <a:headEnd type="none" w="med" len="med"/>
                      <a:tailEnd type="none" w="med" len="med"/>
                    </a:lnB>
                  </a:tcPr>
                </a:tc>
              </a:tr>
              <a:tr h="272362">
                <a:tc>
                  <a:txBody>
                    <a:bodyPr/>
                    <a:lstStyle/>
                    <a:p>
                      <a:pPr algn="l" fontAlgn="b"/>
                      <a:r>
                        <a:rPr lang="en-US" altLang="ja-JP" sz="1600" b="0" i="0" u="none" strike="noStrike" dirty="0" smtClean="0">
                          <a:solidFill>
                            <a:srgbClr val="000000"/>
                          </a:solidFill>
                          <a:effectLst/>
                          <a:latin typeface="+mj-ea"/>
                          <a:ea typeface="+mj-ea"/>
                        </a:rPr>
                        <a:t>subtotal</a:t>
                      </a:r>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103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38</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33</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effectLst/>
                          <a:latin typeface="ＭＳ Ｐゴシック"/>
                        </a:rPr>
                        <a:t>26</a:t>
                      </a:r>
                    </a:p>
                  </a:txBody>
                  <a:tcPr marL="0" marR="0" marT="0" marB="0" anchor="b">
                    <a:lnL>
                      <a:noFill/>
                    </a:lnL>
                    <a:lnR>
                      <a:noFill/>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84562">
                <a:tc>
                  <a:txBody>
                    <a:bodyPr/>
                    <a:lstStyle/>
                    <a:p>
                      <a:pPr algn="l" fontAlgn="b"/>
                      <a:endParaRPr lang="ja-JP" altLang="en-US" sz="1600" b="0" i="0" u="none" strike="noStrike" dirty="0">
                        <a:solidFill>
                          <a:srgbClr val="000000"/>
                        </a:solidFill>
                        <a:effectLst/>
                        <a:latin typeface="+mj-ea"/>
                        <a:ea typeface="+mj-ea"/>
                      </a:endParaRP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2000" b="0" i="0" u="none" strike="noStrike" dirty="0">
                          <a:solidFill>
                            <a:srgbClr val="000000"/>
                          </a:solidFill>
                          <a:effectLst/>
                          <a:latin typeface="ＭＳ Ｐゴシック"/>
                        </a:rPr>
                        <a:t>51.5%</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2000" b="0" i="0" u="none" strike="noStrike" dirty="0">
                          <a:solidFill>
                            <a:srgbClr val="000000"/>
                          </a:solidFill>
                          <a:effectLst/>
                          <a:latin typeface="ＭＳ Ｐゴシック"/>
                        </a:rPr>
                        <a:t>19.0%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16.5%</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c>
                  <a:txBody>
                    <a:bodyPr/>
                    <a:lstStyle/>
                    <a:p>
                      <a:pPr algn="r" fontAlgn="b"/>
                      <a:r>
                        <a:rPr lang="en-US" altLang="ja-JP" sz="1600" b="0" i="0" u="none" strike="noStrike" dirty="0">
                          <a:solidFill>
                            <a:srgbClr val="000000"/>
                          </a:solidFill>
                          <a:effectLst/>
                          <a:latin typeface="ＭＳ Ｐゴシック"/>
                        </a:rPr>
                        <a:t>13.0%</a:t>
                      </a:r>
                    </a:p>
                  </a:txBody>
                  <a:tcPr marL="0" marR="0" marT="0" marB="0" anchor="b">
                    <a:lnL>
                      <a:noFill/>
                    </a:lnL>
                    <a:lnR>
                      <a:noFill/>
                    </a:lnR>
                    <a:lnT w="12700" cap="flat" cmpd="sng" algn="ctr">
                      <a:solidFill>
                        <a:scrgbClr r="0" g="0" b="0"/>
                      </a:solidFill>
                      <a:prstDash val="solid"/>
                      <a:round/>
                      <a:headEnd type="none" w="med" len="med"/>
                      <a:tailEnd type="none" w="med" len="med"/>
                    </a:lnT>
                    <a:lnB>
                      <a:noFill/>
                    </a:lnB>
                  </a:tcPr>
                </a:tc>
              </a:tr>
            </a:tbl>
          </a:graphicData>
        </a:graphic>
      </p:graphicFrame>
      <p:sp>
        <p:nvSpPr>
          <p:cNvPr id="3" name="正方形/長方形 2"/>
          <p:cNvSpPr/>
          <p:nvPr/>
        </p:nvSpPr>
        <p:spPr>
          <a:xfrm>
            <a:off x="76633" y="2270077"/>
            <a:ext cx="4433787" cy="3598433"/>
          </a:xfrm>
          <a:prstGeom prst="rect">
            <a:avLst/>
          </a:prstGeom>
          <a:no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663686" y="2258246"/>
            <a:ext cx="4389997" cy="3610264"/>
          </a:xfrm>
          <a:prstGeom prst="rect">
            <a:avLst/>
          </a:prstGeom>
          <a:no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6632" y="1900745"/>
            <a:ext cx="1050973" cy="369332"/>
          </a:xfrm>
          <a:prstGeom prst="rect">
            <a:avLst/>
          </a:prstGeom>
          <a:solidFill>
            <a:schemeClr val="tx2"/>
          </a:solidFill>
          <a:ln>
            <a:solidFill>
              <a:srgbClr val="1F497D"/>
            </a:solidFill>
          </a:ln>
        </p:spPr>
        <p:txBody>
          <a:bodyPr wrap="square" rtlCol="0">
            <a:spAutoFit/>
          </a:bodyPr>
          <a:lstStyle/>
          <a:p>
            <a:r>
              <a:rPr lang="en-US" altLang="ja-JP" dirty="0" smtClean="0">
                <a:solidFill>
                  <a:schemeClr val="bg1"/>
                </a:solidFill>
              </a:rPr>
              <a:t>St</a:t>
            </a:r>
            <a:r>
              <a:rPr lang="ja-JP" altLang="en-US" dirty="0">
                <a:solidFill>
                  <a:schemeClr val="bg1"/>
                </a:solidFill>
              </a:rPr>
              <a:t>(</a:t>
            </a:r>
            <a:r>
              <a:rPr lang="en-US" altLang="en-US" dirty="0" smtClean="0">
                <a:solidFill>
                  <a:schemeClr val="bg1"/>
                </a:solidFill>
              </a:rPr>
              <a:t>戦法</a:t>
            </a:r>
            <a:r>
              <a:rPr lang="en-US" altLang="ja-JP" dirty="0" smtClean="0">
                <a:solidFill>
                  <a:schemeClr val="bg1"/>
                </a:solidFill>
              </a:rPr>
              <a:t>)</a:t>
            </a:r>
            <a:endParaRPr kumimoji="1" lang="ja-JP" altLang="en-US" dirty="0">
              <a:solidFill>
                <a:schemeClr val="bg1"/>
              </a:solidFill>
            </a:endParaRPr>
          </a:p>
        </p:txBody>
      </p:sp>
      <p:sp>
        <p:nvSpPr>
          <p:cNvPr id="9" name="テキスト ボックス 8"/>
          <p:cNvSpPr txBox="1"/>
          <p:nvPr/>
        </p:nvSpPr>
        <p:spPr>
          <a:xfrm>
            <a:off x="4663686" y="1868479"/>
            <a:ext cx="1160448" cy="369332"/>
          </a:xfrm>
          <a:prstGeom prst="rect">
            <a:avLst/>
          </a:prstGeom>
          <a:solidFill>
            <a:schemeClr val="tx2"/>
          </a:solidFill>
          <a:ln>
            <a:solidFill>
              <a:srgbClr val="1F497D"/>
            </a:solidFill>
          </a:ln>
        </p:spPr>
        <p:txBody>
          <a:bodyPr wrap="square" rtlCol="0">
            <a:spAutoFit/>
          </a:bodyPr>
          <a:lstStyle/>
          <a:p>
            <a:r>
              <a:rPr lang="en-US" altLang="ja-JP" dirty="0" err="1" smtClean="0">
                <a:solidFill>
                  <a:schemeClr val="bg1"/>
                </a:solidFill>
              </a:rPr>
              <a:t>Ca</a:t>
            </a:r>
            <a:r>
              <a:rPr lang="en-US" altLang="ja-JP" dirty="0" smtClean="0">
                <a:solidFill>
                  <a:schemeClr val="bg1"/>
                </a:solidFill>
              </a:rPr>
              <a:t>(</a:t>
            </a:r>
            <a:r>
              <a:rPr lang="ja-JP" altLang="en-US" dirty="0" smtClean="0">
                <a:solidFill>
                  <a:schemeClr val="bg1"/>
                </a:solidFill>
              </a:rPr>
              <a:t>囲い</a:t>
            </a:r>
            <a:r>
              <a:rPr lang="en-US" altLang="ja-JP" dirty="0">
                <a:solidFill>
                  <a:schemeClr val="bg1"/>
                </a:solidFill>
              </a:rPr>
              <a:t>)</a:t>
            </a:r>
            <a:endParaRPr kumimoji="1" lang="ja-JP" altLang="en-US" dirty="0">
              <a:solidFill>
                <a:schemeClr val="bg1"/>
              </a:solidFill>
            </a:endParaRPr>
          </a:p>
        </p:txBody>
      </p:sp>
      <p:sp>
        <p:nvSpPr>
          <p:cNvPr id="10" name="テキスト ボックス 9"/>
          <p:cNvSpPr txBox="1"/>
          <p:nvPr/>
        </p:nvSpPr>
        <p:spPr>
          <a:xfrm>
            <a:off x="325120" y="1038937"/>
            <a:ext cx="8624987" cy="707886"/>
          </a:xfrm>
          <a:prstGeom prst="rect">
            <a:avLst/>
          </a:prstGeom>
          <a:no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中飛車ではうまくいっているが、急戦矢倉では、全くうまくいっていない。</a:t>
            </a:r>
            <a:endParaRPr lang="en-US" altLang="ja-JP" sz="2000" dirty="0" smtClean="0">
              <a:solidFill>
                <a:srgbClr val="4F81BD"/>
              </a:solidFill>
              <a:latin typeface="ヒラギノ明朝 Pro W3"/>
              <a:ea typeface="ヒラギノ明朝 Pro W3"/>
              <a:cs typeface="ヒラギノ明朝 Pro W3"/>
            </a:endParaRPr>
          </a:p>
          <a:p>
            <a:r>
              <a:rPr kumimoji="1" lang="ja-JP" altLang="en-US" sz="2000" dirty="0" smtClean="0">
                <a:solidFill>
                  <a:srgbClr val="4F81BD"/>
                </a:solidFill>
                <a:latin typeface="ヒラギノ明朝 Pro W3"/>
                <a:ea typeface="ヒラギノ明朝 Pro W3"/>
                <a:cs typeface="ヒラギノ明朝 Pro W3"/>
              </a:rPr>
              <a:t>エラー分析が必要。</a:t>
            </a:r>
            <a:endParaRPr kumimoji="1" lang="ja-JP" altLang="en-US" sz="2000" dirty="0">
              <a:solidFill>
                <a:srgbClr val="4F81BD"/>
              </a:solidFill>
              <a:latin typeface="ヒラギノ明朝 Pro W3"/>
              <a:ea typeface="ヒラギノ明朝 Pro W3"/>
              <a:cs typeface="ヒラギノ明朝 Pro W3"/>
            </a:endParaRPr>
          </a:p>
        </p:txBody>
      </p:sp>
      <p:sp>
        <p:nvSpPr>
          <p:cNvPr id="15" name="スライド番号プレースホルダー 14"/>
          <p:cNvSpPr>
            <a:spLocks noGrp="1"/>
          </p:cNvSpPr>
          <p:nvPr>
            <p:ph type="sldNum" sz="quarter" idx="12"/>
          </p:nvPr>
        </p:nvSpPr>
        <p:spPr/>
        <p:txBody>
          <a:bodyPr/>
          <a:lstStyle/>
          <a:p>
            <a:fld id="{0C6B4AF7-E0BF-8148-B722-CF10BCBECCA6}" type="slidenum">
              <a:rPr kumimoji="1" lang="ja-JP" altLang="en-US" smtClean="0"/>
              <a:t>18</a:t>
            </a:fld>
            <a:endParaRPr kumimoji="1" lang="ja-JP" altLang="en-US"/>
          </a:p>
        </p:txBody>
      </p:sp>
      <p:sp>
        <p:nvSpPr>
          <p:cNvPr id="2" name="四角形吹き出し 1"/>
          <p:cNvSpPr/>
          <p:nvPr/>
        </p:nvSpPr>
        <p:spPr>
          <a:xfrm>
            <a:off x="1300076" y="3877362"/>
            <a:ext cx="1672484" cy="526889"/>
          </a:xfrm>
          <a:prstGeom prst="wedgeRectCallout">
            <a:avLst>
              <a:gd name="adj1" fmla="val -10426"/>
              <a:gd name="adj2" fmla="val -97665"/>
            </a:avLst>
          </a:prstGeom>
          <a:solidFill>
            <a:srgbClr val="77933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smtClean="0"/>
              <a:t>全て正解</a:t>
            </a:r>
            <a:endParaRPr kumimoji="1" lang="ja-JP" altLang="en-US" sz="2000" dirty="0"/>
          </a:p>
        </p:txBody>
      </p:sp>
      <p:sp>
        <p:nvSpPr>
          <p:cNvPr id="16" name="四角形吹き出し 15"/>
          <p:cNvSpPr/>
          <p:nvPr/>
        </p:nvSpPr>
        <p:spPr>
          <a:xfrm>
            <a:off x="6424759" y="3502873"/>
            <a:ext cx="1672484" cy="526889"/>
          </a:xfrm>
          <a:prstGeom prst="wedgeRectCallout">
            <a:avLst>
              <a:gd name="adj1" fmla="val -19313"/>
              <a:gd name="adj2" fmla="val 13054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smtClean="0"/>
              <a:t>全て失敗</a:t>
            </a:r>
            <a:endParaRPr kumimoji="1" lang="ja-JP" altLang="en-US" sz="2000" dirty="0"/>
          </a:p>
        </p:txBody>
      </p:sp>
    </p:spTree>
    <p:extLst>
      <p:ext uri="{BB962C8B-B14F-4D97-AF65-F5344CB8AC3E}">
        <p14:creationId xmlns:p14="http://schemas.microsoft.com/office/powerpoint/2010/main" val="321735217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図 67"/>
          <p:cNvPicPr>
            <a:picLocks noChangeAspect="1"/>
          </p:cNvPicPr>
          <p:nvPr/>
        </p:nvPicPr>
        <p:blipFill>
          <a:blip r:embed="rId3"/>
          <a:stretch>
            <a:fillRect/>
          </a:stretch>
        </p:blipFill>
        <p:spPr>
          <a:xfrm>
            <a:off x="185326" y="1480993"/>
            <a:ext cx="4248460" cy="4418398"/>
          </a:xfrm>
          <a:prstGeom prst="rect">
            <a:avLst/>
          </a:prstGeom>
        </p:spPr>
      </p:pic>
      <p:pic>
        <p:nvPicPr>
          <p:cNvPr id="67" name="図 66"/>
          <p:cNvPicPr>
            <a:picLocks noChangeAspect="1"/>
          </p:cNvPicPr>
          <p:nvPr/>
        </p:nvPicPr>
        <p:blipFill>
          <a:blip r:embed="rId4"/>
          <a:stretch>
            <a:fillRect/>
          </a:stretch>
        </p:blipFill>
        <p:spPr>
          <a:xfrm>
            <a:off x="4356793" y="1466043"/>
            <a:ext cx="4338339" cy="4511873"/>
          </a:xfrm>
          <a:prstGeom prst="rect">
            <a:avLst/>
          </a:prstGeom>
        </p:spPr>
      </p:pic>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結果例</a:t>
            </a:r>
            <a:endParaRPr kumimoji="1" lang="ja-JP" altLang="en-US" b="1" spc="300" dirty="0">
              <a:solidFill>
                <a:schemeClr val="accent1"/>
              </a:solidFill>
            </a:endParaRPr>
          </a:p>
        </p:txBody>
      </p:sp>
      <p:sp>
        <p:nvSpPr>
          <p:cNvPr id="37" name="正方形/長方形 36"/>
          <p:cNvSpPr/>
          <p:nvPr/>
        </p:nvSpPr>
        <p:spPr>
          <a:xfrm>
            <a:off x="501259" y="5747083"/>
            <a:ext cx="3919249" cy="461665"/>
          </a:xfrm>
          <a:prstGeom prst="rect">
            <a:avLst/>
          </a:prstGeom>
        </p:spPr>
        <p:txBody>
          <a:bodyPr wrap="square">
            <a:spAutoFit/>
          </a:bodyPr>
          <a:lstStyle/>
          <a:p>
            <a:r>
              <a:rPr lang="ja-JP" altLang="en-US" sz="2400" dirty="0" smtClean="0"/>
              <a:t>ゴキゲン中飛車の典型例</a:t>
            </a:r>
            <a:endParaRPr lang="ja-JP" altLang="en-US" sz="2400" dirty="0"/>
          </a:p>
        </p:txBody>
      </p:sp>
      <p:sp>
        <p:nvSpPr>
          <p:cNvPr id="38" name="正方形/長方形 37"/>
          <p:cNvSpPr/>
          <p:nvPr/>
        </p:nvSpPr>
        <p:spPr>
          <a:xfrm>
            <a:off x="4973777" y="5760593"/>
            <a:ext cx="3262432" cy="461665"/>
          </a:xfrm>
          <a:prstGeom prst="rect">
            <a:avLst/>
          </a:prstGeom>
        </p:spPr>
        <p:txBody>
          <a:bodyPr wrap="none">
            <a:spAutoFit/>
          </a:bodyPr>
          <a:lstStyle/>
          <a:p>
            <a:r>
              <a:rPr lang="ja-JP" altLang="en-US" sz="2400" dirty="0" smtClean="0">
                <a:latin typeface="Verdana"/>
                <a:cs typeface="Verdana"/>
              </a:rPr>
              <a:t>提案手法</a:t>
            </a:r>
            <a:r>
              <a:rPr lang="ja-JP" altLang="en-US" sz="2400" dirty="0" smtClean="0">
                <a:latin typeface="Verdana"/>
                <a:cs typeface="Verdana"/>
              </a:rPr>
              <a:t>の</a:t>
            </a:r>
            <a:r>
              <a:rPr lang="ja-JP" altLang="en-US" sz="2400" dirty="0" smtClean="0">
                <a:latin typeface="Verdana"/>
                <a:cs typeface="Verdana"/>
              </a:rPr>
              <a:t>検索</a:t>
            </a:r>
            <a:r>
              <a:rPr lang="ja-JP" altLang="en-US" sz="2400" dirty="0" smtClean="0">
                <a:latin typeface="Verdana"/>
                <a:cs typeface="Verdana"/>
              </a:rPr>
              <a:t>結果例</a:t>
            </a:r>
            <a:endParaRPr lang="ja-JP" altLang="en-US" sz="2400" dirty="0">
              <a:latin typeface="Verdana"/>
              <a:cs typeface="Verdana"/>
            </a:endParaRPr>
          </a:p>
        </p:txBody>
      </p:sp>
      <p:sp>
        <p:nvSpPr>
          <p:cNvPr id="44" name="角丸四角形 43"/>
          <p:cNvSpPr/>
          <p:nvPr/>
        </p:nvSpPr>
        <p:spPr>
          <a:xfrm>
            <a:off x="5205737" y="4575116"/>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7215536" y="2487385"/>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6211851" y="2484933"/>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1027117" y="4524771"/>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a:off x="2978581" y="2473403"/>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1998023" y="2451060"/>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78" name="直線矢印コネクタ 77"/>
          <p:cNvCxnSpPr/>
          <p:nvPr/>
        </p:nvCxnSpPr>
        <p:spPr>
          <a:xfrm flipH="1">
            <a:off x="1621253" y="3032793"/>
            <a:ext cx="1279867" cy="1302897"/>
          </a:xfrm>
          <a:prstGeom prst="straightConnector1">
            <a:avLst/>
          </a:prstGeom>
          <a:ln>
            <a:solidFill>
              <a:srgbClr val="C0504D"/>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79" name="正方形/長方形 78"/>
          <p:cNvSpPr/>
          <p:nvPr/>
        </p:nvSpPr>
        <p:spPr>
          <a:xfrm>
            <a:off x="5867925" y="1335742"/>
            <a:ext cx="1378091" cy="470795"/>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621253" y="1538294"/>
            <a:ext cx="1378091" cy="317514"/>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80887" y="1137478"/>
            <a:ext cx="8253843" cy="707886"/>
          </a:xfrm>
          <a:prstGeom prst="rect">
            <a:avLst/>
          </a:prstGeom>
          <a:solidFill>
            <a:srgbClr val="FFFFFF"/>
          </a:solid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典型的なゴキゲン中飛車と、ゴキゲン中飛車の検索結果の例。赤丸で囲われた特徴的な駒の位置を押さえていることがわかる。</a:t>
            </a:r>
            <a:endParaRPr kumimoji="1" lang="ja-JP" altLang="en-US" sz="2000" dirty="0">
              <a:solidFill>
                <a:srgbClr val="4F81BD"/>
              </a:solidFill>
              <a:latin typeface="ヒラギノ明朝 Pro W3"/>
              <a:ea typeface="ヒラギノ明朝 Pro W3"/>
              <a:cs typeface="ヒラギノ明朝 Pro W3"/>
            </a:endParaRPr>
          </a:p>
        </p:txBody>
      </p:sp>
      <p:cxnSp>
        <p:nvCxnSpPr>
          <p:cNvPr id="83" name="直線矢印コネクタ 82"/>
          <p:cNvCxnSpPr/>
          <p:nvPr/>
        </p:nvCxnSpPr>
        <p:spPr>
          <a:xfrm flipH="1">
            <a:off x="5867925" y="3087538"/>
            <a:ext cx="1279867" cy="1302897"/>
          </a:xfrm>
          <a:prstGeom prst="straightConnector1">
            <a:avLst/>
          </a:prstGeom>
          <a:ln>
            <a:solidFill>
              <a:srgbClr val="C0504D"/>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84" name="スライド番号プレースホルダー 83"/>
          <p:cNvSpPr>
            <a:spLocks noGrp="1"/>
          </p:cNvSpPr>
          <p:nvPr>
            <p:ph type="sldNum" sz="quarter" idx="12"/>
          </p:nvPr>
        </p:nvSpPr>
        <p:spPr/>
        <p:txBody>
          <a:bodyPr/>
          <a:lstStyle/>
          <a:p>
            <a:fld id="{0C6B4AF7-E0BF-8148-B722-CF10BCBECCA6}" type="slidenum">
              <a:rPr kumimoji="1" lang="ja-JP" altLang="en-US" smtClean="0"/>
              <a:t>19</a:t>
            </a:fld>
            <a:endParaRPr kumimoji="1" lang="ja-JP" altLang="en-US"/>
          </a:p>
        </p:txBody>
      </p:sp>
    </p:spTree>
    <p:extLst>
      <p:ext uri="{BB962C8B-B14F-4D97-AF65-F5344CB8AC3E}">
        <p14:creationId xmlns:p14="http://schemas.microsoft.com/office/powerpoint/2010/main" val="24853878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357367" y="2844800"/>
            <a:ext cx="2477273" cy="244856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研究概要</a:t>
            </a:r>
            <a:endParaRPr kumimoji="1" lang="ja-JP" altLang="en-US" b="1" spc="300" dirty="0">
              <a:solidFill>
                <a:schemeClr val="accent1"/>
              </a:solidFill>
            </a:endParaRPr>
          </a:p>
        </p:txBody>
      </p:sp>
      <p:sp>
        <p:nvSpPr>
          <p:cNvPr id="4" name="テキスト ボックス 3"/>
          <p:cNvSpPr txBox="1"/>
          <p:nvPr/>
        </p:nvSpPr>
        <p:spPr>
          <a:xfrm>
            <a:off x="580887" y="1137478"/>
            <a:ext cx="8105913" cy="769441"/>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非言語データ増加</a:t>
            </a:r>
            <a:r>
              <a:rPr kumimoji="1" lang="ja-JP" altLang="en-US" sz="2000" dirty="0" smtClean="0">
                <a:solidFill>
                  <a:srgbClr val="4F81BD"/>
                </a:solidFill>
                <a:latin typeface="ヒラギノ明朝 Pro W3"/>
                <a:ea typeface="ヒラギノ明朝 Pro W3"/>
                <a:cs typeface="ヒラギノ明朝 Pro W3"/>
              </a:rPr>
              <a:t>と共に</a:t>
            </a:r>
            <a:r>
              <a:rPr lang="en-US" altLang="en-US" sz="2000" dirty="0" smtClean="0">
                <a:solidFill>
                  <a:srgbClr val="4F81BD"/>
                </a:solidFill>
                <a:latin typeface="ヒラギノ明朝 Pro W3"/>
                <a:ea typeface="ヒラギノ明朝 Pro W3"/>
                <a:cs typeface="ヒラギノ明朝 Pro W3"/>
              </a:rPr>
              <a:t>、</a:t>
            </a:r>
            <a:r>
              <a:rPr lang="ja-JP" altLang="en-US" sz="2000" dirty="0" smtClean="0">
                <a:solidFill>
                  <a:srgbClr val="4F81BD"/>
                </a:solidFill>
                <a:latin typeface="ヒラギノ明朝 Pro W3"/>
                <a:ea typeface="ヒラギノ明朝 Pro W3"/>
                <a:cs typeface="ヒラギノ明朝 Pro W3"/>
              </a:rPr>
              <a:t>検索の需要は高まっている中で、自然言語での検索を提案する。その具体的な例として、</a:t>
            </a:r>
            <a:r>
              <a:rPr lang="ja-JP" altLang="en-US" sz="2400" dirty="0" smtClean="0">
                <a:solidFill>
                  <a:schemeClr val="accent3">
                    <a:lumMod val="50000"/>
                  </a:schemeClr>
                </a:solidFill>
                <a:latin typeface="ヒラギノ明朝 Pro W3"/>
                <a:ea typeface="ヒラギノ明朝 Pro W3"/>
                <a:cs typeface="ヒラギノ明朝 Pro W3"/>
              </a:rPr>
              <a:t>将棋</a:t>
            </a:r>
            <a:r>
              <a:rPr lang="ja-JP" altLang="en-US" sz="2000" dirty="0" smtClean="0">
                <a:solidFill>
                  <a:srgbClr val="4F81BD"/>
                </a:solidFill>
                <a:latin typeface="ヒラギノ明朝 Pro W3"/>
                <a:ea typeface="ヒラギノ明朝 Pro W3"/>
                <a:cs typeface="ヒラギノ明朝 Pro W3"/>
              </a:rPr>
              <a:t>を取り上げる。</a:t>
            </a:r>
            <a:endParaRPr kumimoji="1" lang="ja-JP" altLang="en-US" sz="2000" dirty="0">
              <a:solidFill>
                <a:srgbClr val="4F81BD"/>
              </a:solidFill>
              <a:latin typeface="ヒラギノ明朝 Pro W3"/>
              <a:ea typeface="ヒラギノ明朝 Pro W3"/>
              <a:cs typeface="ヒラギノ明朝 Pro W3"/>
            </a:endParaRPr>
          </a:p>
        </p:txBody>
      </p:sp>
      <p:sp>
        <p:nvSpPr>
          <p:cNvPr id="296" name="テキスト ボックス 295"/>
          <p:cNvSpPr txBox="1"/>
          <p:nvPr/>
        </p:nvSpPr>
        <p:spPr>
          <a:xfrm>
            <a:off x="347207" y="2475468"/>
            <a:ext cx="1683292" cy="369332"/>
          </a:xfrm>
          <a:prstGeom prst="rect">
            <a:avLst/>
          </a:prstGeom>
          <a:solidFill>
            <a:srgbClr val="1F497D"/>
          </a:solidFill>
          <a:ln>
            <a:solidFill>
              <a:srgbClr val="1F497D"/>
            </a:solidFill>
          </a:ln>
        </p:spPr>
        <p:txBody>
          <a:bodyPr wrap="square" rtlCol="0">
            <a:spAutoFit/>
          </a:bodyPr>
          <a:lstStyle/>
          <a:p>
            <a:r>
              <a:rPr lang="en-US" altLang="ja-JP" b="1" dirty="0" smtClean="0">
                <a:solidFill>
                  <a:srgbClr val="FFFFFF"/>
                </a:solidFill>
              </a:rPr>
              <a:t>Stock Charts</a:t>
            </a:r>
            <a:endParaRPr kumimoji="1" lang="ja-JP" altLang="en-US" b="1" dirty="0">
              <a:solidFill>
                <a:srgbClr val="FFFFFF"/>
              </a:solidFill>
            </a:endParaRPr>
          </a:p>
        </p:txBody>
      </p:sp>
      <p:sp>
        <p:nvSpPr>
          <p:cNvPr id="297" name="正方形/長方形 296"/>
          <p:cNvSpPr/>
          <p:nvPr/>
        </p:nvSpPr>
        <p:spPr>
          <a:xfrm>
            <a:off x="6219687" y="2841228"/>
            <a:ext cx="2456953" cy="2452132"/>
          </a:xfrm>
          <a:prstGeom prst="rect">
            <a:avLst/>
          </a:prstGeom>
          <a:solidFill>
            <a:schemeClr val="tx1"/>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8" name="テキスト ボックス 297"/>
          <p:cNvSpPr txBox="1"/>
          <p:nvPr/>
        </p:nvSpPr>
        <p:spPr>
          <a:xfrm>
            <a:off x="6209527" y="2471896"/>
            <a:ext cx="1683292" cy="369332"/>
          </a:xfrm>
          <a:prstGeom prst="rect">
            <a:avLst/>
          </a:prstGeom>
          <a:solidFill>
            <a:srgbClr val="1F497D"/>
          </a:solidFill>
          <a:ln>
            <a:solidFill>
              <a:srgbClr val="1F497D"/>
            </a:solidFill>
          </a:ln>
        </p:spPr>
        <p:txBody>
          <a:bodyPr wrap="square" rtlCol="0">
            <a:spAutoFit/>
          </a:bodyPr>
          <a:lstStyle/>
          <a:p>
            <a:r>
              <a:rPr kumimoji="1" lang="en-US" altLang="ja-JP" b="1" dirty="0" smtClean="0">
                <a:solidFill>
                  <a:srgbClr val="FFFFFF"/>
                </a:solidFill>
              </a:rPr>
              <a:t>Medica</a:t>
            </a:r>
            <a:r>
              <a:rPr lang="en-US" altLang="ja-JP" b="1" dirty="0" smtClean="0">
                <a:solidFill>
                  <a:srgbClr val="FFFFFF"/>
                </a:solidFill>
              </a:rPr>
              <a:t>l Data</a:t>
            </a:r>
            <a:endParaRPr kumimoji="1" lang="ja-JP" altLang="en-US" b="1" dirty="0">
              <a:solidFill>
                <a:srgbClr val="FFFFFF"/>
              </a:solidFill>
            </a:endParaRPr>
          </a:p>
        </p:txBody>
      </p:sp>
      <p:sp>
        <p:nvSpPr>
          <p:cNvPr id="301" name="正方形/長方形 300"/>
          <p:cNvSpPr/>
          <p:nvPr/>
        </p:nvSpPr>
        <p:spPr>
          <a:xfrm>
            <a:off x="3344407" y="2847816"/>
            <a:ext cx="2456953" cy="2452132"/>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02" name="テキスト ボックス 301"/>
          <p:cNvSpPr txBox="1"/>
          <p:nvPr/>
        </p:nvSpPr>
        <p:spPr>
          <a:xfrm>
            <a:off x="3334247" y="2478484"/>
            <a:ext cx="1683292" cy="369332"/>
          </a:xfrm>
          <a:prstGeom prst="rect">
            <a:avLst/>
          </a:prstGeom>
          <a:solidFill>
            <a:srgbClr val="1F497D"/>
          </a:solidFill>
          <a:ln>
            <a:solidFill>
              <a:srgbClr val="1F497D"/>
            </a:solidFill>
          </a:ln>
        </p:spPr>
        <p:txBody>
          <a:bodyPr wrap="square" rtlCol="0">
            <a:spAutoFit/>
          </a:bodyPr>
          <a:lstStyle/>
          <a:p>
            <a:r>
              <a:rPr lang="en-US" altLang="en-US" b="1" dirty="0" smtClean="0">
                <a:solidFill>
                  <a:srgbClr val="FFFFFF"/>
                </a:solidFill>
              </a:rPr>
              <a:t>Game </a:t>
            </a:r>
            <a:endParaRPr kumimoji="1" lang="ja-JP" altLang="en-US" b="1" dirty="0">
              <a:solidFill>
                <a:srgbClr val="FFFFFF"/>
              </a:solidFill>
            </a:endParaRPr>
          </a:p>
        </p:txBody>
      </p:sp>
      <p:pic>
        <p:nvPicPr>
          <p:cNvPr id="303" name="図 302"/>
          <p:cNvPicPr>
            <a:picLocks noChangeAspect="1"/>
          </p:cNvPicPr>
          <p:nvPr/>
        </p:nvPicPr>
        <p:blipFill rotWithShape="1">
          <a:blip r:embed="rId3"/>
          <a:srcRect l="12685" t="13000" r="11196" b="13805"/>
          <a:stretch/>
        </p:blipFill>
        <p:spPr>
          <a:xfrm>
            <a:off x="3557198" y="2995841"/>
            <a:ext cx="2081602" cy="2081709"/>
          </a:xfrm>
          <a:prstGeom prst="rect">
            <a:avLst/>
          </a:prstGeom>
        </p:spPr>
      </p:pic>
      <p:sp>
        <p:nvSpPr>
          <p:cNvPr id="3" name="スライド番号プレースホルダー 2"/>
          <p:cNvSpPr>
            <a:spLocks noGrp="1"/>
          </p:cNvSpPr>
          <p:nvPr>
            <p:ph type="sldNum" sz="quarter" idx="12"/>
          </p:nvPr>
        </p:nvSpPr>
        <p:spPr/>
        <p:txBody>
          <a:bodyPr/>
          <a:lstStyle/>
          <a:p>
            <a:fld id="{0C6B4AF7-E0BF-8148-B722-CF10BCBECCA6}" type="slidenum">
              <a:rPr kumimoji="1" lang="ja-JP" altLang="en-US" smtClean="0"/>
              <a:t>2</a:t>
            </a:fld>
            <a:endParaRPr kumimoji="1" lang="ja-JP" altLang="en-US"/>
          </a:p>
        </p:txBody>
      </p:sp>
      <p:pic>
        <p:nvPicPr>
          <p:cNvPr id="6" name="図 5"/>
          <p:cNvPicPr>
            <a:picLocks noChangeAspect="1"/>
          </p:cNvPicPr>
          <p:nvPr/>
        </p:nvPicPr>
        <p:blipFill rotWithShape="1">
          <a:blip r:embed="rId4"/>
          <a:srcRect l="231" r="50000"/>
          <a:stretch/>
        </p:blipFill>
        <p:spPr>
          <a:xfrm>
            <a:off x="426720" y="3175090"/>
            <a:ext cx="2272605" cy="1760220"/>
          </a:xfrm>
          <a:prstGeom prst="rect">
            <a:avLst/>
          </a:prstGeom>
        </p:spPr>
      </p:pic>
      <p:sp>
        <p:nvSpPr>
          <p:cNvPr id="7" name="正方形/長方形 6"/>
          <p:cNvSpPr/>
          <p:nvPr/>
        </p:nvSpPr>
        <p:spPr>
          <a:xfrm>
            <a:off x="457200" y="3006001"/>
            <a:ext cx="1168400" cy="2858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088640" y="2296160"/>
            <a:ext cx="3007360" cy="3291840"/>
          </a:xfrm>
          <a:prstGeom prst="roundRect">
            <a:avLst/>
          </a:prstGeom>
          <a:noFill/>
          <a:ln w="4762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6360160" y="4104640"/>
            <a:ext cx="640080" cy="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flipH="1">
            <a:off x="7000240" y="4003040"/>
            <a:ext cx="71120" cy="10160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a:off x="7071360" y="4003040"/>
            <a:ext cx="81280" cy="25400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26" name="直線コネクタ 25"/>
          <p:cNvCxnSpPr/>
          <p:nvPr/>
        </p:nvCxnSpPr>
        <p:spPr>
          <a:xfrm flipV="1">
            <a:off x="7152640" y="3627120"/>
            <a:ext cx="81280" cy="62992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p:nvPr/>
        </p:nvCxnSpPr>
        <p:spPr>
          <a:xfrm flipH="1" flipV="1">
            <a:off x="7233920" y="3627120"/>
            <a:ext cx="71120" cy="78232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flipH="1">
            <a:off x="7305040" y="4175760"/>
            <a:ext cx="81280" cy="23368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7386320" y="4175760"/>
            <a:ext cx="142240" cy="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7" name="直線コネクタ 36"/>
          <p:cNvCxnSpPr/>
          <p:nvPr/>
        </p:nvCxnSpPr>
        <p:spPr>
          <a:xfrm flipV="1">
            <a:off x="7528560" y="4003040"/>
            <a:ext cx="81280" cy="17272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40" name="直線コネクタ 39"/>
          <p:cNvCxnSpPr/>
          <p:nvPr/>
        </p:nvCxnSpPr>
        <p:spPr>
          <a:xfrm flipH="1" flipV="1">
            <a:off x="7609840" y="4003040"/>
            <a:ext cx="81280" cy="10160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43" name="直線コネクタ 42"/>
          <p:cNvCxnSpPr/>
          <p:nvPr/>
        </p:nvCxnSpPr>
        <p:spPr>
          <a:xfrm flipH="1">
            <a:off x="7691120" y="4104640"/>
            <a:ext cx="660400" cy="0"/>
          </a:xfrm>
          <a:prstGeom prst="line">
            <a:avLst/>
          </a:prstGeom>
          <a:ln w="44450">
            <a:solidFill>
              <a:srgbClr val="008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844811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図 67"/>
          <p:cNvPicPr>
            <a:picLocks noChangeAspect="1"/>
          </p:cNvPicPr>
          <p:nvPr/>
        </p:nvPicPr>
        <p:blipFill>
          <a:blip r:embed="rId3"/>
          <a:stretch>
            <a:fillRect/>
          </a:stretch>
        </p:blipFill>
        <p:spPr>
          <a:xfrm>
            <a:off x="185326" y="1480993"/>
            <a:ext cx="4248460" cy="4418398"/>
          </a:xfrm>
          <a:prstGeom prst="rect">
            <a:avLst/>
          </a:prstGeom>
        </p:spPr>
      </p:pic>
      <p:pic>
        <p:nvPicPr>
          <p:cNvPr id="67" name="図 66"/>
          <p:cNvPicPr>
            <a:picLocks noChangeAspect="1"/>
          </p:cNvPicPr>
          <p:nvPr/>
        </p:nvPicPr>
        <p:blipFill>
          <a:blip r:embed="rId4"/>
          <a:stretch>
            <a:fillRect/>
          </a:stretch>
        </p:blipFill>
        <p:spPr>
          <a:xfrm>
            <a:off x="4356793" y="1466043"/>
            <a:ext cx="4338339" cy="4511873"/>
          </a:xfrm>
          <a:prstGeom prst="rect">
            <a:avLst/>
          </a:prstGeom>
        </p:spPr>
      </p:pic>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結果例</a:t>
            </a:r>
            <a:endParaRPr kumimoji="1" lang="ja-JP" altLang="en-US" b="1" spc="300" dirty="0">
              <a:solidFill>
                <a:schemeClr val="accent1"/>
              </a:solidFill>
            </a:endParaRPr>
          </a:p>
        </p:txBody>
      </p:sp>
      <p:sp>
        <p:nvSpPr>
          <p:cNvPr id="37" name="正方形/長方形 36"/>
          <p:cNvSpPr/>
          <p:nvPr/>
        </p:nvSpPr>
        <p:spPr>
          <a:xfrm>
            <a:off x="501259" y="5747083"/>
            <a:ext cx="3919249" cy="461665"/>
          </a:xfrm>
          <a:prstGeom prst="rect">
            <a:avLst/>
          </a:prstGeom>
        </p:spPr>
        <p:txBody>
          <a:bodyPr wrap="square">
            <a:spAutoFit/>
          </a:bodyPr>
          <a:lstStyle/>
          <a:p>
            <a:r>
              <a:rPr lang="ja-JP" altLang="en-US" sz="2400" dirty="0" smtClean="0"/>
              <a:t>ゴキゲン中飛車の典型例</a:t>
            </a:r>
            <a:endParaRPr lang="ja-JP" altLang="en-US" sz="2400" dirty="0"/>
          </a:p>
        </p:txBody>
      </p:sp>
      <p:sp>
        <p:nvSpPr>
          <p:cNvPr id="38" name="正方形/長方形 37"/>
          <p:cNvSpPr/>
          <p:nvPr/>
        </p:nvSpPr>
        <p:spPr>
          <a:xfrm>
            <a:off x="4973777" y="5760593"/>
            <a:ext cx="3262432" cy="461665"/>
          </a:xfrm>
          <a:prstGeom prst="rect">
            <a:avLst/>
          </a:prstGeom>
        </p:spPr>
        <p:txBody>
          <a:bodyPr wrap="none">
            <a:spAutoFit/>
          </a:bodyPr>
          <a:lstStyle/>
          <a:p>
            <a:r>
              <a:rPr lang="ja-JP" altLang="en-US" sz="2400" dirty="0" smtClean="0">
                <a:latin typeface="Verdana"/>
                <a:cs typeface="Verdana"/>
              </a:rPr>
              <a:t>提案手法</a:t>
            </a:r>
            <a:r>
              <a:rPr lang="ja-JP" altLang="en-US" sz="2400" dirty="0" smtClean="0">
                <a:latin typeface="Verdana"/>
                <a:cs typeface="Verdana"/>
              </a:rPr>
              <a:t>の</a:t>
            </a:r>
            <a:r>
              <a:rPr lang="ja-JP" altLang="en-US" sz="2400" dirty="0" smtClean="0">
                <a:latin typeface="Verdana"/>
                <a:cs typeface="Verdana"/>
              </a:rPr>
              <a:t>検索</a:t>
            </a:r>
            <a:r>
              <a:rPr lang="ja-JP" altLang="en-US" sz="2400" dirty="0" smtClean="0">
                <a:latin typeface="Verdana"/>
                <a:cs typeface="Verdana"/>
              </a:rPr>
              <a:t>結果例</a:t>
            </a:r>
            <a:endParaRPr lang="ja-JP" altLang="en-US" sz="2400" dirty="0">
              <a:latin typeface="Verdana"/>
              <a:cs typeface="Verdana"/>
            </a:endParaRPr>
          </a:p>
        </p:txBody>
      </p:sp>
      <p:sp>
        <p:nvSpPr>
          <p:cNvPr id="46" name="角丸四角形 45"/>
          <p:cNvSpPr/>
          <p:nvPr/>
        </p:nvSpPr>
        <p:spPr>
          <a:xfrm>
            <a:off x="6211851" y="2484933"/>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1998023" y="2451060"/>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5867925" y="1335742"/>
            <a:ext cx="1378091" cy="470795"/>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621253" y="1538294"/>
            <a:ext cx="1378091" cy="317514"/>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80887" y="1137478"/>
            <a:ext cx="8253843" cy="707886"/>
          </a:xfrm>
          <a:prstGeom prst="rect">
            <a:avLst/>
          </a:prstGeom>
          <a:solidFill>
            <a:srgbClr val="FFFFFF"/>
          </a:solid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典型的なゴキゲン中飛車と、ゴキゲン中飛車の検索結果の例。赤丸で囲われた特徴的な駒の位置を押さえていることがわかる。</a:t>
            </a:r>
            <a:endParaRPr kumimoji="1" lang="ja-JP" altLang="en-US" sz="2000" dirty="0">
              <a:solidFill>
                <a:srgbClr val="4F81BD"/>
              </a:solidFill>
              <a:latin typeface="ヒラギノ明朝 Pro W3"/>
              <a:ea typeface="ヒラギノ明朝 Pro W3"/>
              <a:cs typeface="ヒラギノ明朝 Pro W3"/>
            </a:endParaRPr>
          </a:p>
        </p:txBody>
      </p:sp>
      <p:sp>
        <p:nvSpPr>
          <p:cNvPr id="84" name="スライド番号プレースホルダー 83"/>
          <p:cNvSpPr>
            <a:spLocks noGrp="1"/>
          </p:cNvSpPr>
          <p:nvPr>
            <p:ph type="sldNum" sz="quarter" idx="12"/>
          </p:nvPr>
        </p:nvSpPr>
        <p:spPr/>
        <p:txBody>
          <a:bodyPr/>
          <a:lstStyle/>
          <a:p>
            <a:fld id="{0C6B4AF7-E0BF-8148-B722-CF10BCBECCA6}" type="slidenum">
              <a:rPr kumimoji="1" lang="ja-JP" altLang="en-US" smtClean="0"/>
              <a:t>20</a:t>
            </a:fld>
            <a:endParaRPr kumimoji="1" lang="ja-JP" altLang="en-US"/>
          </a:p>
        </p:txBody>
      </p:sp>
      <p:sp>
        <p:nvSpPr>
          <p:cNvPr id="3" name="四角形吹き出し 2"/>
          <p:cNvSpPr/>
          <p:nvPr/>
        </p:nvSpPr>
        <p:spPr>
          <a:xfrm>
            <a:off x="1067420" y="3498269"/>
            <a:ext cx="2256444" cy="730354"/>
          </a:xfrm>
          <a:prstGeom prst="wedgeRectCallout">
            <a:avLst>
              <a:gd name="adj1" fmla="val -3276"/>
              <a:gd name="adj2" fmla="val -122696"/>
            </a:avLst>
          </a:prstGeom>
          <a:solidFill>
            <a:srgbClr val="C0504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smtClean="0">
                <a:latin typeface="+mj-ea"/>
                <a:ea typeface="+mj-ea"/>
              </a:rPr>
              <a:t>飛車が</a:t>
            </a:r>
            <a:r>
              <a:rPr kumimoji="1" lang="en-US" altLang="ja-JP" sz="2000" dirty="0" smtClean="0">
                <a:latin typeface="+mj-ea"/>
                <a:ea typeface="+mj-ea"/>
              </a:rPr>
              <a:t>5</a:t>
            </a:r>
            <a:r>
              <a:rPr kumimoji="1" lang="ja-JP" altLang="en-US" sz="2000" dirty="0" smtClean="0">
                <a:latin typeface="+mj-ea"/>
                <a:ea typeface="+mj-ea"/>
              </a:rPr>
              <a:t>列</a:t>
            </a:r>
            <a:r>
              <a:rPr kumimoji="1" lang="en-US" altLang="ja-JP" sz="2000" dirty="0" smtClean="0">
                <a:latin typeface="+mj-ea"/>
                <a:ea typeface="+mj-ea"/>
              </a:rPr>
              <a:t>(</a:t>
            </a:r>
            <a:r>
              <a:rPr kumimoji="1" lang="ja-JP" altLang="en-US" sz="2000" dirty="0" smtClean="0">
                <a:latin typeface="+mj-ea"/>
                <a:ea typeface="+mj-ea"/>
              </a:rPr>
              <a:t>中央</a:t>
            </a:r>
            <a:r>
              <a:rPr kumimoji="1" lang="en-US" altLang="ja-JP" sz="2000" dirty="0" smtClean="0">
                <a:latin typeface="+mj-ea"/>
                <a:ea typeface="+mj-ea"/>
              </a:rPr>
              <a:t>)</a:t>
            </a:r>
          </a:p>
          <a:p>
            <a:pPr algn="ctr"/>
            <a:r>
              <a:rPr kumimoji="1" lang="ja-JP" altLang="en-US" sz="2000" dirty="0" smtClean="0">
                <a:latin typeface="+mj-ea"/>
                <a:ea typeface="+mj-ea"/>
              </a:rPr>
              <a:t>にいる</a:t>
            </a:r>
            <a:endParaRPr kumimoji="1" lang="ja-JP" altLang="en-US" sz="2000" dirty="0">
              <a:latin typeface="+mj-ea"/>
              <a:ea typeface="+mj-ea"/>
            </a:endParaRPr>
          </a:p>
        </p:txBody>
      </p:sp>
    </p:spTree>
    <p:extLst>
      <p:ext uri="{BB962C8B-B14F-4D97-AF65-F5344CB8AC3E}">
        <p14:creationId xmlns:p14="http://schemas.microsoft.com/office/powerpoint/2010/main" val="187958062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図 67"/>
          <p:cNvPicPr>
            <a:picLocks noChangeAspect="1"/>
          </p:cNvPicPr>
          <p:nvPr/>
        </p:nvPicPr>
        <p:blipFill>
          <a:blip r:embed="rId3"/>
          <a:stretch>
            <a:fillRect/>
          </a:stretch>
        </p:blipFill>
        <p:spPr>
          <a:xfrm>
            <a:off x="185326" y="1480993"/>
            <a:ext cx="4248460" cy="4418398"/>
          </a:xfrm>
          <a:prstGeom prst="rect">
            <a:avLst/>
          </a:prstGeom>
        </p:spPr>
      </p:pic>
      <p:pic>
        <p:nvPicPr>
          <p:cNvPr id="67" name="図 66"/>
          <p:cNvPicPr>
            <a:picLocks noChangeAspect="1"/>
          </p:cNvPicPr>
          <p:nvPr/>
        </p:nvPicPr>
        <p:blipFill>
          <a:blip r:embed="rId4"/>
          <a:stretch>
            <a:fillRect/>
          </a:stretch>
        </p:blipFill>
        <p:spPr>
          <a:xfrm>
            <a:off x="4356793" y="1466043"/>
            <a:ext cx="4338339" cy="4511873"/>
          </a:xfrm>
          <a:prstGeom prst="rect">
            <a:avLst/>
          </a:prstGeom>
        </p:spPr>
      </p:pic>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結果例</a:t>
            </a:r>
            <a:endParaRPr kumimoji="1" lang="ja-JP" altLang="en-US" b="1" spc="300" dirty="0">
              <a:solidFill>
                <a:schemeClr val="accent1"/>
              </a:solidFill>
            </a:endParaRPr>
          </a:p>
        </p:txBody>
      </p:sp>
      <p:sp>
        <p:nvSpPr>
          <p:cNvPr id="37" name="正方形/長方形 36"/>
          <p:cNvSpPr/>
          <p:nvPr/>
        </p:nvSpPr>
        <p:spPr>
          <a:xfrm>
            <a:off x="501259" y="5747083"/>
            <a:ext cx="3919249" cy="461665"/>
          </a:xfrm>
          <a:prstGeom prst="rect">
            <a:avLst/>
          </a:prstGeom>
        </p:spPr>
        <p:txBody>
          <a:bodyPr wrap="square">
            <a:spAutoFit/>
          </a:bodyPr>
          <a:lstStyle/>
          <a:p>
            <a:r>
              <a:rPr lang="ja-JP" altLang="en-US" sz="2400" dirty="0" smtClean="0"/>
              <a:t>ゴキゲン中飛車の典型例</a:t>
            </a:r>
            <a:endParaRPr lang="ja-JP" altLang="en-US" sz="2400" dirty="0"/>
          </a:p>
        </p:txBody>
      </p:sp>
      <p:sp>
        <p:nvSpPr>
          <p:cNvPr id="38" name="正方形/長方形 37"/>
          <p:cNvSpPr/>
          <p:nvPr/>
        </p:nvSpPr>
        <p:spPr>
          <a:xfrm>
            <a:off x="4973777" y="5760593"/>
            <a:ext cx="3262432" cy="461665"/>
          </a:xfrm>
          <a:prstGeom prst="rect">
            <a:avLst/>
          </a:prstGeom>
        </p:spPr>
        <p:txBody>
          <a:bodyPr wrap="none">
            <a:spAutoFit/>
          </a:bodyPr>
          <a:lstStyle/>
          <a:p>
            <a:r>
              <a:rPr lang="ja-JP" altLang="en-US" sz="2400" dirty="0" smtClean="0">
                <a:latin typeface="Verdana"/>
                <a:cs typeface="Verdana"/>
              </a:rPr>
              <a:t>提案手法</a:t>
            </a:r>
            <a:r>
              <a:rPr lang="ja-JP" altLang="en-US" sz="2400" dirty="0" smtClean="0">
                <a:latin typeface="Verdana"/>
                <a:cs typeface="Verdana"/>
              </a:rPr>
              <a:t>の</a:t>
            </a:r>
            <a:r>
              <a:rPr lang="ja-JP" altLang="en-US" sz="2400" dirty="0" smtClean="0">
                <a:latin typeface="Verdana"/>
                <a:cs typeface="Verdana"/>
              </a:rPr>
              <a:t>検索</a:t>
            </a:r>
            <a:r>
              <a:rPr lang="ja-JP" altLang="en-US" sz="2400" dirty="0" smtClean="0">
                <a:latin typeface="Verdana"/>
                <a:cs typeface="Verdana"/>
              </a:rPr>
              <a:t>結果例</a:t>
            </a:r>
            <a:endParaRPr lang="ja-JP" altLang="en-US" sz="2400" dirty="0">
              <a:latin typeface="Verdana"/>
              <a:cs typeface="Verdana"/>
            </a:endParaRPr>
          </a:p>
        </p:txBody>
      </p:sp>
      <p:sp>
        <p:nvSpPr>
          <p:cNvPr id="44" name="角丸四角形 43"/>
          <p:cNvSpPr/>
          <p:nvPr/>
        </p:nvSpPr>
        <p:spPr>
          <a:xfrm>
            <a:off x="5205737" y="4575116"/>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7215536" y="2487385"/>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1027117" y="4524771"/>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a:off x="2978581" y="2473403"/>
            <a:ext cx="460702" cy="485632"/>
          </a:xfrm>
          <a:prstGeom prst="roundRect">
            <a:avLst/>
          </a:prstGeom>
          <a:noFill/>
          <a:ln w="539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78" name="直線矢印コネクタ 77"/>
          <p:cNvCxnSpPr/>
          <p:nvPr/>
        </p:nvCxnSpPr>
        <p:spPr>
          <a:xfrm flipH="1">
            <a:off x="1621253" y="3032793"/>
            <a:ext cx="1279867" cy="1302897"/>
          </a:xfrm>
          <a:prstGeom prst="straightConnector1">
            <a:avLst/>
          </a:prstGeom>
          <a:ln>
            <a:solidFill>
              <a:srgbClr val="C0504D"/>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79" name="正方形/長方形 78"/>
          <p:cNvSpPr/>
          <p:nvPr/>
        </p:nvSpPr>
        <p:spPr>
          <a:xfrm>
            <a:off x="5867925" y="1335742"/>
            <a:ext cx="1378091" cy="470795"/>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621253" y="1538294"/>
            <a:ext cx="1378091" cy="317514"/>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80887" y="1137478"/>
            <a:ext cx="8253843" cy="707886"/>
          </a:xfrm>
          <a:prstGeom prst="rect">
            <a:avLst/>
          </a:prstGeom>
          <a:solidFill>
            <a:srgbClr val="FFFFFF"/>
          </a:solid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典型的なゴキゲン中飛車と、ゴキゲン中飛車の検索結果の例。赤丸で囲われた特徴的な駒の位置を押さえていることがわかる。</a:t>
            </a:r>
            <a:endParaRPr kumimoji="1" lang="ja-JP" altLang="en-US" sz="2000" dirty="0">
              <a:solidFill>
                <a:srgbClr val="4F81BD"/>
              </a:solidFill>
              <a:latin typeface="ヒラギノ明朝 Pro W3"/>
              <a:ea typeface="ヒラギノ明朝 Pro W3"/>
              <a:cs typeface="ヒラギノ明朝 Pro W3"/>
            </a:endParaRPr>
          </a:p>
        </p:txBody>
      </p:sp>
      <p:cxnSp>
        <p:nvCxnSpPr>
          <p:cNvPr id="83" name="直線矢印コネクタ 82"/>
          <p:cNvCxnSpPr/>
          <p:nvPr/>
        </p:nvCxnSpPr>
        <p:spPr>
          <a:xfrm flipH="1">
            <a:off x="5867925" y="3087538"/>
            <a:ext cx="1279867" cy="1302897"/>
          </a:xfrm>
          <a:prstGeom prst="straightConnector1">
            <a:avLst/>
          </a:prstGeom>
          <a:ln>
            <a:solidFill>
              <a:srgbClr val="C0504D"/>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84" name="スライド番号プレースホルダー 83"/>
          <p:cNvSpPr>
            <a:spLocks noGrp="1"/>
          </p:cNvSpPr>
          <p:nvPr>
            <p:ph type="sldNum" sz="quarter" idx="12"/>
          </p:nvPr>
        </p:nvSpPr>
        <p:spPr/>
        <p:txBody>
          <a:bodyPr/>
          <a:lstStyle/>
          <a:p>
            <a:fld id="{0C6B4AF7-E0BF-8148-B722-CF10BCBECCA6}" type="slidenum">
              <a:rPr kumimoji="1" lang="ja-JP" altLang="en-US" smtClean="0"/>
              <a:t>21</a:t>
            </a:fld>
            <a:endParaRPr kumimoji="1" lang="ja-JP" altLang="en-US"/>
          </a:p>
        </p:txBody>
      </p:sp>
      <p:sp>
        <p:nvSpPr>
          <p:cNvPr id="19" name="四角形吹き出し 18"/>
          <p:cNvSpPr/>
          <p:nvPr/>
        </p:nvSpPr>
        <p:spPr>
          <a:xfrm>
            <a:off x="185326" y="2593858"/>
            <a:ext cx="2256444" cy="730354"/>
          </a:xfrm>
          <a:prstGeom prst="wedgeRectCallout">
            <a:avLst>
              <a:gd name="adj1" fmla="val 35646"/>
              <a:gd name="adj2" fmla="val 91879"/>
            </a:avLst>
          </a:prstGeom>
          <a:solidFill>
            <a:srgbClr val="C0504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smtClean="0">
                <a:latin typeface="+mj-ea"/>
                <a:ea typeface="+mj-ea"/>
              </a:rPr>
              <a:t>角と角の間に何も駒がない</a:t>
            </a:r>
            <a:endParaRPr kumimoji="1" lang="ja-JP" altLang="en-US" sz="2000" dirty="0">
              <a:latin typeface="+mj-ea"/>
              <a:ea typeface="+mj-ea"/>
            </a:endParaRPr>
          </a:p>
        </p:txBody>
      </p:sp>
    </p:spTree>
    <p:extLst>
      <p:ext uri="{BB962C8B-B14F-4D97-AF65-F5344CB8AC3E}">
        <p14:creationId xmlns:p14="http://schemas.microsoft.com/office/powerpoint/2010/main" val="187958062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chemeClr val="accent1"/>
                </a:solidFill>
              </a:rPr>
              <a:t>まとめ</a:t>
            </a:r>
            <a:r>
              <a:rPr lang="en-US" altLang="ja-JP" b="1" spc="300" dirty="0" smtClean="0">
                <a:solidFill>
                  <a:schemeClr val="accent1"/>
                </a:solidFill>
              </a:rPr>
              <a:t>/</a:t>
            </a:r>
            <a:r>
              <a:rPr lang="ja-JP" altLang="en-US" b="1" spc="300" dirty="0" smtClean="0">
                <a:solidFill>
                  <a:schemeClr val="accent1"/>
                </a:solidFill>
              </a:rPr>
              <a:t>今後の展望</a:t>
            </a:r>
            <a:endParaRPr kumimoji="1" lang="ja-JP" altLang="en-US" b="1" spc="300" dirty="0">
              <a:solidFill>
                <a:schemeClr val="accent1"/>
              </a:solidFill>
            </a:endParaRPr>
          </a:p>
        </p:txBody>
      </p:sp>
      <p:sp>
        <p:nvSpPr>
          <p:cNvPr id="4" name="テキスト ボックス 3"/>
          <p:cNvSpPr txBox="1"/>
          <p:nvPr/>
        </p:nvSpPr>
        <p:spPr>
          <a:xfrm>
            <a:off x="1324663" y="1710921"/>
            <a:ext cx="7362137" cy="4493538"/>
          </a:xfrm>
          <a:prstGeom prst="rect">
            <a:avLst/>
          </a:prstGeom>
          <a:noFill/>
        </p:spPr>
        <p:txBody>
          <a:bodyPr wrap="square" rtlCol="0">
            <a:spAutoFit/>
          </a:bodyPr>
          <a:lstStyle/>
          <a:p>
            <a:endParaRPr lang="en-US" altLang="ja-JP" sz="1600" dirty="0" smtClean="0">
              <a:solidFill>
                <a:srgbClr val="1F497D"/>
              </a:solidFill>
            </a:endParaRPr>
          </a:p>
          <a:p>
            <a:endParaRPr lang="en-US" altLang="ja-JP" sz="1600" dirty="0" smtClean="0">
              <a:solidFill>
                <a:srgbClr val="1F497D"/>
              </a:solidFill>
            </a:endParaRPr>
          </a:p>
          <a:p>
            <a:r>
              <a:rPr lang="ja-JP" altLang="en-US" dirty="0" smtClean="0">
                <a:solidFill>
                  <a:srgbClr val="1F497D"/>
                </a:solidFill>
                <a:latin typeface="ヒラギノ明朝 Pro W3"/>
                <a:ea typeface="ヒラギノ明朝 Pro W3"/>
                <a:cs typeface="ヒラギノ明朝 Pro W3"/>
              </a:rPr>
              <a:t>局面と対応する解説文を利用することで、解説文の付いていない局面に特徴語を付与し、検索を行い、評価を行った。</a:t>
            </a:r>
            <a:endParaRPr lang="en-US" altLang="ja-JP" dirty="0" smtClean="0">
              <a:solidFill>
                <a:srgbClr val="1F497D"/>
              </a:solidFill>
              <a:latin typeface="ヒラギノ明朝 Pro W3"/>
              <a:ea typeface="ヒラギノ明朝 Pro W3"/>
              <a:cs typeface="ヒラギノ明朝 Pro W3"/>
            </a:endParaRPr>
          </a:p>
          <a:p>
            <a:endParaRPr kumimoji="1" lang="en-US" altLang="ja-JP" sz="2400" dirty="0">
              <a:solidFill>
                <a:srgbClr val="1F497D"/>
              </a:solidFill>
            </a:endParaRPr>
          </a:p>
          <a:p>
            <a:endParaRPr kumimoji="1" lang="en-US" altLang="ja-JP" sz="1600" dirty="0" smtClean="0">
              <a:solidFill>
                <a:srgbClr val="1F497D"/>
              </a:solidFill>
            </a:endParaRPr>
          </a:p>
          <a:p>
            <a:endParaRPr kumimoji="1" lang="en-US" altLang="ja-JP" sz="1600" dirty="0">
              <a:solidFill>
                <a:srgbClr val="1F497D"/>
              </a:solidFill>
            </a:endParaRPr>
          </a:p>
          <a:p>
            <a:r>
              <a:rPr lang="ja-JP" altLang="en-US" dirty="0" smtClean="0">
                <a:solidFill>
                  <a:srgbClr val="1F497D"/>
                </a:solidFill>
                <a:latin typeface="ヒラギノ明朝 Pro W3"/>
                <a:ea typeface="ヒラギノ明朝 Pro W3"/>
                <a:cs typeface="ヒラギノ明朝 Pro W3"/>
              </a:rPr>
              <a:t>評価基準が、主観評価によるものであり、データセットを作成する</a:t>
            </a:r>
            <a:endParaRPr lang="en-US" altLang="ja-JP" dirty="0" smtClean="0">
              <a:solidFill>
                <a:srgbClr val="1F497D"/>
              </a:solidFill>
              <a:latin typeface="ヒラギノ明朝 Pro W3"/>
              <a:ea typeface="ヒラギノ明朝 Pro W3"/>
              <a:cs typeface="ヒラギノ明朝 Pro W3"/>
            </a:endParaRPr>
          </a:p>
          <a:p>
            <a:r>
              <a:rPr lang="ja-JP" altLang="en-US" dirty="0" smtClean="0">
                <a:solidFill>
                  <a:srgbClr val="1F497D"/>
                </a:solidFill>
                <a:latin typeface="ヒラギノ明朝 Pro W3"/>
                <a:ea typeface="ヒラギノ明朝 Pro W3"/>
                <a:cs typeface="ヒラギノ明朝 Pro W3"/>
              </a:rPr>
              <a:t>ことなど</a:t>
            </a:r>
            <a:r>
              <a:rPr lang="en-US" altLang="en-US" dirty="0" smtClean="0">
                <a:solidFill>
                  <a:srgbClr val="1F497D"/>
                </a:solidFill>
                <a:latin typeface="ヒラギノ明朝 Pro W3"/>
                <a:ea typeface="ヒラギノ明朝 Pro W3"/>
                <a:cs typeface="ヒラギノ明朝 Pro W3"/>
              </a:rPr>
              <a:t>に</a:t>
            </a:r>
            <a:r>
              <a:rPr lang="ja-JP" altLang="en-US" dirty="0" smtClean="0">
                <a:solidFill>
                  <a:srgbClr val="1F497D"/>
                </a:solidFill>
                <a:latin typeface="ヒラギノ明朝 Pro W3"/>
                <a:ea typeface="ヒラギノ明朝 Pro W3"/>
                <a:cs typeface="ヒラギノ明朝 Pro W3"/>
              </a:rPr>
              <a:t>より定量的な評価を行う。</a:t>
            </a:r>
            <a:endParaRPr lang="en-US" altLang="ja-JP" dirty="0" smtClean="0">
              <a:solidFill>
                <a:srgbClr val="1F497D"/>
              </a:solidFill>
              <a:latin typeface="ヒラギノ明朝 Pro W3"/>
              <a:ea typeface="ヒラギノ明朝 Pro W3"/>
              <a:cs typeface="ヒラギノ明朝 Pro W3"/>
            </a:endParaRPr>
          </a:p>
          <a:p>
            <a:endParaRPr lang="en-US" altLang="ja-JP" dirty="0">
              <a:solidFill>
                <a:srgbClr val="1F497D"/>
              </a:solidFill>
              <a:latin typeface="ヒラギノ明朝 Pro W3"/>
              <a:ea typeface="ヒラギノ明朝 Pro W3"/>
              <a:cs typeface="ヒラギノ明朝 Pro W3"/>
            </a:endParaRPr>
          </a:p>
          <a:p>
            <a:r>
              <a:rPr lang="ja-JP" altLang="en-US" dirty="0" smtClean="0">
                <a:solidFill>
                  <a:srgbClr val="1F497D"/>
                </a:solidFill>
                <a:latin typeface="ヒラギノ明朝 Pro W3"/>
                <a:ea typeface="ヒラギノ明朝 Pro W3"/>
                <a:cs typeface="ヒラギノ明朝 Pro W3"/>
              </a:rPr>
              <a:t>特徴語ごとに、</a:t>
            </a:r>
            <a:r>
              <a:rPr lang="ja-JP" altLang="en-US" dirty="0" smtClean="0">
                <a:solidFill>
                  <a:srgbClr val="1F497D"/>
                </a:solidFill>
                <a:latin typeface="ヒラギノ明朝 Pro W3"/>
                <a:ea typeface="ヒラギノ明朝 Pro W3"/>
                <a:cs typeface="ヒラギノ明朝 Pro W3"/>
              </a:rPr>
              <a:t>エラー</a:t>
            </a:r>
            <a:r>
              <a:rPr lang="ja-JP" altLang="en-US" dirty="0" smtClean="0">
                <a:solidFill>
                  <a:srgbClr val="1F497D"/>
                </a:solidFill>
                <a:latin typeface="ヒラギノ明朝 Pro W3"/>
                <a:ea typeface="ヒラギノ明朝 Pro W3"/>
                <a:cs typeface="ヒラギノ明朝 Pro W3"/>
              </a:rPr>
              <a:t>分析を行う。</a:t>
            </a:r>
            <a:endParaRPr lang="en-US" altLang="ja-JP" dirty="0" smtClean="0">
              <a:solidFill>
                <a:srgbClr val="1F497D"/>
              </a:solidFill>
              <a:latin typeface="ヒラギノ明朝 Pro W3"/>
              <a:ea typeface="ヒラギノ明朝 Pro W3"/>
              <a:cs typeface="ヒラギノ明朝 Pro W3"/>
            </a:endParaRPr>
          </a:p>
          <a:p>
            <a:endParaRPr kumimoji="1" lang="en-US" altLang="ja-JP" dirty="0">
              <a:solidFill>
                <a:srgbClr val="1F497D"/>
              </a:solidFill>
              <a:latin typeface="ヒラギノ明朝 Pro W3"/>
              <a:ea typeface="ヒラギノ明朝 Pro W3"/>
              <a:cs typeface="ヒラギノ明朝 Pro W3"/>
            </a:endParaRPr>
          </a:p>
          <a:p>
            <a:r>
              <a:rPr lang="ja-JP" altLang="en-US" dirty="0" smtClean="0">
                <a:solidFill>
                  <a:srgbClr val="1F497D"/>
                </a:solidFill>
                <a:latin typeface="ヒラギノ明朝 Pro W3"/>
                <a:ea typeface="ヒラギノ明朝 Pro W3"/>
                <a:cs typeface="ヒラギノ明朝 Pro W3"/>
              </a:rPr>
              <a:t>特徴語を限定せずに、他の固有表現タグについても行う。</a:t>
            </a:r>
            <a:endParaRPr lang="en-US" altLang="ja-JP" dirty="0" smtClean="0">
              <a:solidFill>
                <a:srgbClr val="1F497D"/>
              </a:solidFill>
              <a:latin typeface="ヒラギノ明朝 Pro W3"/>
              <a:ea typeface="ヒラギノ明朝 Pro W3"/>
              <a:cs typeface="ヒラギノ明朝 Pro W3"/>
            </a:endParaRPr>
          </a:p>
          <a:p>
            <a:endParaRPr kumimoji="1" lang="en-US" altLang="ja-JP" dirty="0">
              <a:solidFill>
                <a:srgbClr val="1F497D"/>
              </a:solidFill>
              <a:latin typeface="ヒラギノ明朝 Pro W3"/>
              <a:ea typeface="ヒラギノ明朝 Pro W3"/>
              <a:cs typeface="ヒラギノ明朝 Pro W3"/>
            </a:endParaRPr>
          </a:p>
          <a:p>
            <a:r>
              <a:rPr lang="ja-JP" altLang="en-US" dirty="0" smtClean="0">
                <a:solidFill>
                  <a:srgbClr val="1F497D"/>
                </a:solidFill>
                <a:latin typeface="ヒラギノ明朝 Pro W3"/>
                <a:ea typeface="ヒラギノ明朝 Pro W3"/>
                <a:cs typeface="ヒラギノ明朝 Pro W3"/>
              </a:rPr>
              <a:t>将棋だけでなく、株価のチャートといった、データとその解説文が</a:t>
            </a:r>
            <a:endParaRPr lang="en-US" altLang="ja-JP" dirty="0" smtClean="0">
              <a:solidFill>
                <a:srgbClr val="1F497D"/>
              </a:solidFill>
              <a:latin typeface="ヒラギノ明朝 Pro W3"/>
              <a:ea typeface="ヒラギノ明朝 Pro W3"/>
              <a:cs typeface="ヒラギノ明朝 Pro W3"/>
            </a:endParaRPr>
          </a:p>
          <a:p>
            <a:r>
              <a:rPr lang="ja-JP" altLang="en-US" dirty="0" smtClean="0">
                <a:solidFill>
                  <a:srgbClr val="1F497D"/>
                </a:solidFill>
                <a:latin typeface="ヒラギノ明朝 Pro W3"/>
                <a:ea typeface="ヒラギノ明朝 Pro W3"/>
                <a:cs typeface="ヒラギノ明朝 Pro W3"/>
              </a:rPr>
              <a:t>揃う対象についても応用する。</a:t>
            </a:r>
            <a:endParaRPr kumimoji="1" lang="ja-JP" altLang="en-US" dirty="0">
              <a:solidFill>
                <a:srgbClr val="1F497D"/>
              </a:solidFill>
              <a:latin typeface="ヒラギノ明朝 Pro W3"/>
              <a:ea typeface="ヒラギノ明朝 Pro W3"/>
              <a:cs typeface="ヒラギノ明朝 Pro W3"/>
            </a:endParaRPr>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22</a:t>
            </a:fld>
            <a:endParaRPr kumimoji="1" lang="ja-JP" altLang="en-US"/>
          </a:p>
        </p:txBody>
      </p:sp>
      <p:sp>
        <p:nvSpPr>
          <p:cNvPr id="6" name="角丸四角形 5"/>
          <p:cNvSpPr/>
          <p:nvPr/>
        </p:nvSpPr>
        <p:spPr>
          <a:xfrm>
            <a:off x="826822" y="1658940"/>
            <a:ext cx="1512676" cy="439099"/>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n-US" sz="2400" dirty="0" smtClean="0"/>
              <a:t>まとめ</a:t>
            </a:r>
            <a:endParaRPr kumimoji="1" lang="ja-JP" altLang="en-US" sz="2400" dirty="0"/>
          </a:p>
        </p:txBody>
      </p:sp>
      <p:sp>
        <p:nvSpPr>
          <p:cNvPr id="7" name="角丸四角形 6"/>
          <p:cNvSpPr/>
          <p:nvPr/>
        </p:nvSpPr>
        <p:spPr>
          <a:xfrm>
            <a:off x="826822" y="3040700"/>
            <a:ext cx="1835098" cy="439099"/>
          </a:xfrm>
          <a:prstGeom prst="round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smtClean="0"/>
              <a:t>今後の展望</a:t>
            </a:r>
            <a:endParaRPr kumimoji="1" lang="ja-JP" altLang="en-US" sz="2400" dirty="0"/>
          </a:p>
        </p:txBody>
      </p:sp>
      <p:sp>
        <p:nvSpPr>
          <p:cNvPr id="8" name="正方形/長方形 7"/>
          <p:cNvSpPr/>
          <p:nvPr/>
        </p:nvSpPr>
        <p:spPr>
          <a:xfrm>
            <a:off x="1080703" y="247904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67191" y="386080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67191" y="457200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67191" y="514096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67191" y="5811520"/>
            <a:ext cx="101600" cy="101600"/>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896965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 name="表 70"/>
          <p:cNvGraphicFramePr>
            <a:graphicFrameLocks noGrp="1"/>
          </p:cNvGraphicFramePr>
          <p:nvPr>
            <p:extLst>
              <p:ext uri="{D42A27DB-BD31-4B8C-83A1-F6EECF244321}">
                <p14:modId xmlns:p14="http://schemas.microsoft.com/office/powerpoint/2010/main" val="41068520"/>
              </p:ext>
            </p:extLst>
          </p:nvPr>
        </p:nvGraphicFramePr>
        <p:xfrm>
          <a:off x="3734500" y="2519484"/>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0.5</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chemeClr val="accent1"/>
                </a:solidFill>
              </a:rPr>
              <a:t>提案手法</a:t>
            </a:r>
            <a:r>
              <a:rPr lang="en-US" altLang="ja-JP" b="1" spc="300" dirty="0" smtClean="0">
                <a:solidFill>
                  <a:schemeClr val="accent1"/>
                </a:solidFill>
              </a:rPr>
              <a:t>(</a:t>
            </a:r>
            <a:r>
              <a:rPr lang="ja-JP" altLang="en-US" b="1" spc="300" dirty="0" smtClean="0">
                <a:solidFill>
                  <a:schemeClr val="accent1"/>
                </a:solidFill>
              </a:rPr>
              <a:t>検索</a:t>
            </a:r>
            <a:r>
              <a:rPr lang="en-US" altLang="ja-JP" b="1" spc="300" dirty="0" smtClean="0">
                <a:solidFill>
                  <a:schemeClr val="accent1"/>
                </a:solidFill>
              </a:rPr>
              <a:t>)</a:t>
            </a:r>
            <a:endParaRPr kumimoji="1" lang="ja-JP" altLang="en-US" b="1" spc="300" dirty="0">
              <a:solidFill>
                <a:schemeClr val="accent1"/>
              </a:solidFill>
            </a:endParaRPr>
          </a:p>
        </p:txBody>
      </p:sp>
      <p:sp>
        <p:nvSpPr>
          <p:cNvPr id="4" name="テキスト ボックス 3"/>
          <p:cNvSpPr txBox="1"/>
          <p:nvPr/>
        </p:nvSpPr>
        <p:spPr>
          <a:xfrm>
            <a:off x="580887" y="1137478"/>
            <a:ext cx="8105913" cy="646331"/>
          </a:xfrm>
          <a:prstGeom prst="rect">
            <a:avLst/>
          </a:prstGeom>
          <a:noFill/>
        </p:spPr>
        <p:txBody>
          <a:bodyPr wrap="square" rtlCol="0">
            <a:spAutoFit/>
          </a:bodyPr>
          <a:lstStyle/>
          <a:p>
            <a:r>
              <a:rPr lang="ja-JP" altLang="en-US" dirty="0" smtClean="0">
                <a:solidFill>
                  <a:srgbClr val="4F81BD"/>
                </a:solidFill>
                <a:latin typeface="ヒラギノ明朝 Pro W3"/>
                <a:ea typeface="ヒラギノ明朝 Pro W3"/>
                <a:cs typeface="ヒラギノ明朝 Pro W3"/>
              </a:rPr>
              <a:t>検索対象である、局面それぞれに対し、先ほどの特徴語ごとのスコアを計算し、そのスコアを参照することで検索を行う。</a:t>
            </a:r>
            <a:endParaRPr kumimoji="1" lang="ja-JP" altLang="en-US" dirty="0">
              <a:solidFill>
                <a:srgbClr val="4F81BD"/>
              </a:solidFill>
              <a:latin typeface="ヒラギノ明朝 Pro W3"/>
              <a:ea typeface="ヒラギノ明朝 Pro W3"/>
              <a:cs typeface="ヒラギノ明朝 Pro W3"/>
            </a:endParaRPr>
          </a:p>
        </p:txBody>
      </p:sp>
      <p:pic>
        <p:nvPicPr>
          <p:cNvPr id="5" name="図 4"/>
          <p:cNvPicPr>
            <a:picLocks noChangeAspect="1"/>
          </p:cNvPicPr>
          <p:nvPr/>
        </p:nvPicPr>
        <p:blipFill rotWithShape="1">
          <a:blip r:embed="rId2"/>
          <a:srcRect l="12546" t="13253" r="11837" b="12960"/>
          <a:stretch/>
        </p:blipFill>
        <p:spPr>
          <a:xfrm>
            <a:off x="773660" y="2415071"/>
            <a:ext cx="1676177" cy="1701034"/>
          </a:xfrm>
          <a:prstGeom prst="rect">
            <a:avLst/>
          </a:prstGeom>
        </p:spPr>
      </p:pic>
      <p:pic>
        <p:nvPicPr>
          <p:cNvPr id="6" name="図 5"/>
          <p:cNvPicPr>
            <a:picLocks noChangeAspect="1"/>
          </p:cNvPicPr>
          <p:nvPr/>
        </p:nvPicPr>
        <p:blipFill rotWithShape="1">
          <a:blip r:embed="rId3"/>
          <a:srcRect l="12685" t="13000" r="11196" b="13805"/>
          <a:stretch/>
        </p:blipFill>
        <p:spPr>
          <a:xfrm>
            <a:off x="773660" y="4185532"/>
            <a:ext cx="1666323" cy="1666409"/>
          </a:xfrm>
          <a:prstGeom prst="rect">
            <a:avLst/>
          </a:prstGeom>
        </p:spPr>
      </p:pic>
      <p:grpSp>
        <p:nvGrpSpPr>
          <p:cNvPr id="76" name="図形グループ 75"/>
          <p:cNvGrpSpPr/>
          <p:nvPr/>
        </p:nvGrpSpPr>
        <p:grpSpPr>
          <a:xfrm>
            <a:off x="2563014" y="2544202"/>
            <a:ext cx="1087328" cy="1319938"/>
            <a:chOff x="2563014" y="2215732"/>
            <a:chExt cx="1087328" cy="1319938"/>
          </a:xfrm>
        </p:grpSpPr>
        <p:sp>
          <p:nvSpPr>
            <p:cNvPr id="9" name="円/楕円 8"/>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9" idx="6"/>
              <a:endCxn id="1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直線コネクタ 27"/>
            <p:cNvCxnSpPr>
              <a:endCxn id="1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10" idx="6"/>
              <a:endCxn id="1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12" idx="6"/>
              <a:endCxn id="1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a:stCxn id="12" idx="6"/>
              <a:endCxn id="1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15" idx="2"/>
              <a:endCxn id="11"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a:stCxn id="11" idx="6"/>
              <a:endCxn id="1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5" name="直線コネクタ 44"/>
            <p:cNvCxnSpPr>
              <a:stCxn id="11" idx="6"/>
              <a:endCxn id="1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8" name="直線コネクタ 47"/>
            <p:cNvCxnSpPr>
              <a:stCxn id="9" idx="6"/>
              <a:endCxn id="1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1" name="直線コネクタ 50"/>
            <p:cNvCxnSpPr>
              <a:stCxn id="9" idx="6"/>
              <a:endCxn id="1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直線コネクタ 53"/>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5" name="直線コネクタ 54"/>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7" name="直線コネクタ 56"/>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8" name="直線コネクタ 57"/>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9" name="直線コネクタ 58"/>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0" name="直線コネクタ 59"/>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1" name="直線コネクタ 60"/>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2" name="直線コネクタ 61"/>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17" name="円/楕円 1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aphicFrame>
        <p:nvGraphicFramePr>
          <p:cNvPr id="142" name="表 141"/>
          <p:cNvGraphicFramePr>
            <a:graphicFrameLocks noGrp="1"/>
          </p:cNvGraphicFramePr>
          <p:nvPr>
            <p:extLst>
              <p:ext uri="{D42A27DB-BD31-4B8C-83A1-F6EECF244321}">
                <p14:modId xmlns:p14="http://schemas.microsoft.com/office/powerpoint/2010/main" val="80924981"/>
              </p:ext>
            </p:extLst>
          </p:nvPr>
        </p:nvGraphicFramePr>
        <p:xfrm>
          <a:off x="3735415" y="4284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75" name="図形グループ 174"/>
          <p:cNvGrpSpPr/>
          <p:nvPr/>
        </p:nvGrpSpPr>
        <p:grpSpPr>
          <a:xfrm>
            <a:off x="2562071" y="4327869"/>
            <a:ext cx="1087328" cy="1319938"/>
            <a:chOff x="2563014" y="2215732"/>
            <a:chExt cx="1087328" cy="1319938"/>
          </a:xfrm>
        </p:grpSpPr>
        <p:sp>
          <p:nvSpPr>
            <p:cNvPr id="176" name="円/楕円 175"/>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7" name="円/楕円 176"/>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3" name="直線コネクタ 182"/>
            <p:cNvCxnSpPr>
              <a:stCxn id="176" idx="6"/>
              <a:endCxn id="180"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4" name="直線コネクタ 183"/>
            <p:cNvCxnSpPr>
              <a:endCxn id="180"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直線コネクタ 184"/>
            <p:cNvCxnSpPr>
              <a:stCxn id="177" idx="6"/>
              <a:endCxn id="182"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6" name="直線コネクタ 185"/>
            <p:cNvCxnSpPr>
              <a:stCxn id="179" idx="6"/>
              <a:endCxn id="182"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7" name="直線コネクタ 186"/>
            <p:cNvCxnSpPr>
              <a:stCxn id="179" idx="6"/>
              <a:endCxn id="181"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8" name="直線コネクタ 187"/>
            <p:cNvCxnSpPr>
              <a:stCxn id="181" idx="2"/>
              <a:endCxn id="178"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9" name="直線コネクタ 188"/>
            <p:cNvCxnSpPr>
              <a:stCxn id="178" idx="6"/>
              <a:endCxn id="182"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直線コネクタ 189"/>
            <p:cNvCxnSpPr>
              <a:stCxn id="178" idx="6"/>
              <a:endCxn id="180"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1" name="直線コネクタ 190"/>
            <p:cNvCxnSpPr>
              <a:stCxn id="176" idx="6"/>
              <a:endCxn id="182"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2" name="直線コネクタ 191"/>
            <p:cNvCxnSpPr>
              <a:stCxn id="176" idx="6"/>
              <a:endCxn id="181"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3" name="直線コネクタ 192"/>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4" name="直線コネクタ 193"/>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5" name="直線コネクタ 194"/>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6" name="直線コネクタ 195"/>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7" name="直線コネクタ 196"/>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8" name="直線コネクタ 197"/>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9" name="直線コネクタ 198"/>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0" name="直線コネクタ 199"/>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1" name="直線コネクタ 200"/>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2" name="直線コネクタ 201"/>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03" name="円/楕円 202"/>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07" name="テキスト ボックス 206"/>
          <p:cNvSpPr txBox="1"/>
          <p:nvPr/>
        </p:nvSpPr>
        <p:spPr>
          <a:xfrm>
            <a:off x="6442672" y="2335248"/>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grpSp>
        <p:nvGrpSpPr>
          <p:cNvPr id="210" name="図形グループ 209"/>
          <p:cNvGrpSpPr/>
          <p:nvPr/>
        </p:nvGrpSpPr>
        <p:grpSpPr>
          <a:xfrm>
            <a:off x="5409597" y="2477345"/>
            <a:ext cx="624014" cy="381046"/>
            <a:chOff x="6442672" y="2283622"/>
            <a:chExt cx="624014" cy="381046"/>
          </a:xfrm>
        </p:grpSpPr>
        <p:sp>
          <p:nvSpPr>
            <p:cNvPr id="208" name="角丸四角形 207"/>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211" name="図形グループ 210"/>
          <p:cNvGrpSpPr/>
          <p:nvPr/>
        </p:nvGrpSpPr>
        <p:grpSpPr>
          <a:xfrm>
            <a:off x="5412281" y="4248302"/>
            <a:ext cx="624014" cy="381046"/>
            <a:chOff x="6442672" y="2283622"/>
            <a:chExt cx="624014" cy="381046"/>
          </a:xfrm>
        </p:grpSpPr>
        <p:sp>
          <p:nvSpPr>
            <p:cNvPr id="212" name="角丸四角形 211"/>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3" name="テキスト ボックス 212"/>
            <p:cNvSpPr txBox="1"/>
            <p:nvPr/>
          </p:nvSpPr>
          <p:spPr>
            <a:xfrm>
              <a:off x="6475516" y="2283622"/>
              <a:ext cx="543739" cy="369332"/>
            </a:xfrm>
            <a:prstGeom prst="rect">
              <a:avLst/>
            </a:prstGeom>
            <a:noFill/>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sp>
        <p:nvSpPr>
          <p:cNvPr id="215" name="正方形/長方形 214"/>
          <p:cNvSpPr/>
          <p:nvPr/>
        </p:nvSpPr>
        <p:spPr>
          <a:xfrm>
            <a:off x="98529" y="2335247"/>
            <a:ext cx="6344143" cy="4960713"/>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217" name="図 216"/>
          <p:cNvPicPr>
            <a:picLocks noChangeAspect="1"/>
          </p:cNvPicPr>
          <p:nvPr/>
        </p:nvPicPr>
        <p:blipFill rotWithShape="1">
          <a:blip r:embed="rId3"/>
          <a:srcRect l="12685" t="13000" r="11196" b="13805"/>
          <a:stretch/>
        </p:blipFill>
        <p:spPr>
          <a:xfrm>
            <a:off x="783514" y="5948532"/>
            <a:ext cx="1666323" cy="1666409"/>
          </a:xfrm>
          <a:prstGeom prst="rect">
            <a:avLst/>
          </a:prstGeom>
        </p:spPr>
      </p:pic>
      <p:graphicFrame>
        <p:nvGraphicFramePr>
          <p:cNvPr id="218" name="表 217"/>
          <p:cNvGraphicFramePr>
            <a:graphicFrameLocks noGrp="1"/>
          </p:cNvGraphicFramePr>
          <p:nvPr>
            <p:extLst>
              <p:ext uri="{D42A27DB-BD31-4B8C-83A1-F6EECF244321}">
                <p14:modId xmlns:p14="http://schemas.microsoft.com/office/powerpoint/2010/main" val="74988261"/>
              </p:ext>
            </p:extLst>
          </p:nvPr>
        </p:nvGraphicFramePr>
        <p:xfrm>
          <a:off x="3745269" y="6047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219" name="図形グループ 218"/>
          <p:cNvGrpSpPr/>
          <p:nvPr/>
        </p:nvGrpSpPr>
        <p:grpSpPr>
          <a:xfrm>
            <a:off x="2571925" y="6090869"/>
            <a:ext cx="1087328" cy="1319938"/>
            <a:chOff x="2563014" y="2215732"/>
            <a:chExt cx="1087328" cy="1319938"/>
          </a:xfrm>
        </p:grpSpPr>
        <p:sp>
          <p:nvSpPr>
            <p:cNvPr id="220" name="円/楕円 219"/>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1" name="円/楕円 220"/>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2" name="円/楕円 221"/>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3" name="円/楕円 222"/>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5" name="円/楕円 22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6" name="円/楕円 22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7" name="直線コネクタ 226"/>
            <p:cNvCxnSpPr>
              <a:stCxn id="220" idx="6"/>
              <a:endCxn id="22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8" name="直線コネクタ 227"/>
            <p:cNvCxnSpPr>
              <a:endCxn id="22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9" name="直線コネクタ 228"/>
            <p:cNvCxnSpPr>
              <a:stCxn id="221" idx="6"/>
              <a:endCxn id="22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0" name="直線コネクタ 229"/>
            <p:cNvCxnSpPr>
              <a:stCxn id="223" idx="6"/>
              <a:endCxn id="22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1" name="直線コネクタ 230"/>
            <p:cNvCxnSpPr>
              <a:stCxn id="223" idx="6"/>
              <a:endCxn id="22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2" name="直線コネクタ 231"/>
            <p:cNvCxnSpPr>
              <a:stCxn id="225" idx="2"/>
              <a:endCxn id="222"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3" name="直線コネクタ 232"/>
            <p:cNvCxnSpPr>
              <a:stCxn id="222" idx="6"/>
              <a:endCxn id="22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4" name="直線コネクタ 233"/>
            <p:cNvCxnSpPr>
              <a:stCxn id="222" idx="6"/>
              <a:endCxn id="22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5" name="直線コネクタ 234"/>
            <p:cNvCxnSpPr>
              <a:stCxn id="220" idx="6"/>
              <a:endCxn id="22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6" name="直線コネクタ 235"/>
            <p:cNvCxnSpPr>
              <a:stCxn id="220" idx="6"/>
              <a:endCxn id="22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7" name="直線コネクタ 236"/>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8" name="直線コネクタ 237"/>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9" name="直線コネクタ 238"/>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0" name="直線コネクタ 239"/>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1" name="直線コネクタ 240"/>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2" name="直線コネクタ 241"/>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3" name="直線コネクタ 242"/>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4" name="直線コネクタ 243"/>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5" name="直線コネクタ 244"/>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6" name="直線コネクタ 245"/>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47" name="円/楕円 24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8" name="円/楕円 24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9" name="円/楕円 24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0" name="円/楕円 24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54" name="テキスト ボックス 253"/>
          <p:cNvSpPr txBox="1"/>
          <p:nvPr/>
        </p:nvSpPr>
        <p:spPr>
          <a:xfrm>
            <a:off x="773660" y="1954967"/>
            <a:ext cx="646331"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局面</a:t>
            </a:r>
            <a:endParaRPr kumimoji="1" lang="ja-JP" altLang="en-US" b="1" dirty="0">
              <a:solidFill>
                <a:srgbClr val="FFFFFF"/>
              </a:solidFill>
            </a:endParaRPr>
          </a:p>
        </p:txBody>
      </p:sp>
      <p:sp>
        <p:nvSpPr>
          <p:cNvPr id="255" name="テキスト ボックス 254"/>
          <p:cNvSpPr txBox="1"/>
          <p:nvPr/>
        </p:nvSpPr>
        <p:spPr>
          <a:xfrm>
            <a:off x="2518279" y="1954967"/>
            <a:ext cx="1316286" cy="369332"/>
          </a:xfrm>
          <a:prstGeom prst="rect">
            <a:avLst/>
          </a:prstGeom>
          <a:solidFill>
            <a:srgbClr val="1F497D"/>
          </a:solidFill>
          <a:ln>
            <a:solidFill>
              <a:srgbClr val="1F497D"/>
            </a:solidFill>
          </a:ln>
        </p:spPr>
        <p:txBody>
          <a:bodyPr wrap="none" rtlCol="0">
            <a:spAutoFit/>
          </a:bodyPr>
          <a:lstStyle/>
          <a:p>
            <a:r>
              <a:rPr kumimoji="1" lang="en-US" altLang="ja-JP" b="1" dirty="0" err="1" smtClean="0">
                <a:solidFill>
                  <a:srgbClr val="FFFFFF"/>
                </a:solidFill>
              </a:rPr>
              <a:t>NeuralNet</a:t>
            </a:r>
            <a:endParaRPr kumimoji="1" lang="ja-JP" altLang="en-US" b="1" dirty="0">
              <a:solidFill>
                <a:srgbClr val="FFFFFF"/>
              </a:solidFill>
            </a:endParaRPr>
          </a:p>
        </p:txBody>
      </p:sp>
      <p:sp>
        <p:nvSpPr>
          <p:cNvPr id="256" name="テキスト ボックス 255"/>
          <p:cNvSpPr txBox="1"/>
          <p:nvPr/>
        </p:nvSpPr>
        <p:spPr>
          <a:xfrm>
            <a:off x="4072415" y="1952046"/>
            <a:ext cx="889987"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特徴語</a:t>
            </a:r>
            <a:endParaRPr kumimoji="1" lang="ja-JP" altLang="en-US" b="1" dirty="0">
              <a:solidFill>
                <a:srgbClr val="FFFFFF"/>
              </a:solidFill>
            </a:endParaRPr>
          </a:p>
        </p:txBody>
      </p:sp>
      <p:sp>
        <p:nvSpPr>
          <p:cNvPr id="257" name="テキスト ボックス 256"/>
          <p:cNvSpPr txBox="1"/>
          <p:nvPr/>
        </p:nvSpPr>
        <p:spPr>
          <a:xfrm>
            <a:off x="5264837" y="1954967"/>
            <a:ext cx="877163"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スコア</a:t>
            </a:r>
            <a:endParaRPr kumimoji="1" lang="ja-JP" altLang="en-US" b="1" dirty="0">
              <a:solidFill>
                <a:srgbClr val="FFFFFF"/>
              </a:solidFill>
            </a:endParaRPr>
          </a:p>
        </p:txBody>
      </p:sp>
      <p:sp>
        <p:nvSpPr>
          <p:cNvPr id="258" name="テキスト ボックス 257"/>
          <p:cNvSpPr txBox="1"/>
          <p:nvPr/>
        </p:nvSpPr>
        <p:spPr>
          <a:xfrm>
            <a:off x="6664227" y="2846677"/>
            <a:ext cx="2383844" cy="461665"/>
          </a:xfrm>
          <a:prstGeom prst="rect">
            <a:avLst/>
          </a:prstGeom>
          <a:noFill/>
          <a:ln>
            <a:solidFill>
              <a:srgbClr val="1F497D"/>
            </a:solidFill>
          </a:ln>
        </p:spPr>
        <p:txBody>
          <a:bodyPr wrap="square" rtlCol="0">
            <a:spAutoFit/>
          </a:bodyPr>
          <a:lstStyle/>
          <a:p>
            <a:r>
              <a:rPr lang="ja-JP" altLang="en-US" sz="2400" dirty="0" smtClean="0">
                <a:solidFill>
                  <a:schemeClr val="tx2"/>
                </a:solidFill>
              </a:rPr>
              <a:t>ゴキゲン中飛車</a:t>
            </a:r>
            <a:endParaRPr kumimoji="1" lang="en-US" altLang="ja-JP" sz="2400" dirty="0" smtClean="0">
              <a:solidFill>
                <a:schemeClr val="tx2"/>
              </a:solidFill>
            </a:endParaRPr>
          </a:p>
        </p:txBody>
      </p:sp>
      <p:sp>
        <p:nvSpPr>
          <p:cNvPr id="259" name="下矢印 258"/>
          <p:cNvSpPr/>
          <p:nvPr/>
        </p:nvSpPr>
        <p:spPr>
          <a:xfrm>
            <a:off x="6857314" y="3746230"/>
            <a:ext cx="418744" cy="917533"/>
          </a:xfrm>
          <a:prstGeom prst="downArrow">
            <a:avLst/>
          </a:prstGeom>
          <a:solidFill>
            <a:schemeClr val="tx2"/>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1F497D"/>
              </a:solidFill>
            </a:endParaRPr>
          </a:p>
        </p:txBody>
      </p:sp>
      <p:sp>
        <p:nvSpPr>
          <p:cNvPr id="260" name="テキスト ボックス 259"/>
          <p:cNvSpPr txBox="1"/>
          <p:nvPr/>
        </p:nvSpPr>
        <p:spPr>
          <a:xfrm>
            <a:off x="228451" y="2477345"/>
            <a:ext cx="415498" cy="461665"/>
          </a:xfrm>
          <a:prstGeom prst="rect">
            <a:avLst/>
          </a:prstGeom>
          <a:noFill/>
        </p:spPr>
        <p:txBody>
          <a:bodyPr wrap="none" rtlCol="0">
            <a:spAutoFit/>
          </a:bodyPr>
          <a:lstStyle/>
          <a:p>
            <a:r>
              <a:rPr kumimoji="1" lang="en-US" altLang="ja-JP" sz="2400" b="1" dirty="0" smtClean="0">
                <a:solidFill>
                  <a:srgbClr val="1F497D"/>
                </a:solidFill>
              </a:rPr>
              <a:t>A</a:t>
            </a:r>
            <a:endParaRPr kumimoji="1" lang="ja-JP" altLang="en-US" sz="2400" b="1" dirty="0">
              <a:solidFill>
                <a:srgbClr val="1F497D"/>
              </a:solidFill>
            </a:endParaRPr>
          </a:p>
        </p:txBody>
      </p:sp>
      <p:sp>
        <p:nvSpPr>
          <p:cNvPr id="261" name="テキスト ボックス 260"/>
          <p:cNvSpPr txBox="1"/>
          <p:nvPr/>
        </p:nvSpPr>
        <p:spPr>
          <a:xfrm>
            <a:off x="228451" y="4265993"/>
            <a:ext cx="388147" cy="461665"/>
          </a:xfrm>
          <a:prstGeom prst="rect">
            <a:avLst/>
          </a:prstGeom>
          <a:noFill/>
        </p:spPr>
        <p:txBody>
          <a:bodyPr wrap="none" rtlCol="0">
            <a:spAutoFit/>
          </a:bodyPr>
          <a:lstStyle/>
          <a:p>
            <a:r>
              <a:rPr kumimoji="1" lang="en-US" altLang="ja-JP" sz="2400" b="1" dirty="0" smtClean="0">
                <a:solidFill>
                  <a:srgbClr val="1F497D"/>
                </a:solidFill>
              </a:rPr>
              <a:t>B</a:t>
            </a:r>
            <a:endParaRPr kumimoji="1" lang="ja-JP" altLang="en-US" sz="2400" b="1" dirty="0">
              <a:solidFill>
                <a:srgbClr val="1F497D"/>
              </a:solidFill>
            </a:endParaRPr>
          </a:p>
        </p:txBody>
      </p:sp>
      <p:sp>
        <p:nvSpPr>
          <p:cNvPr id="262" name="テキスト ボックス 261"/>
          <p:cNvSpPr txBox="1"/>
          <p:nvPr/>
        </p:nvSpPr>
        <p:spPr>
          <a:xfrm>
            <a:off x="256253" y="5948532"/>
            <a:ext cx="387696" cy="461665"/>
          </a:xfrm>
          <a:prstGeom prst="rect">
            <a:avLst/>
          </a:prstGeom>
          <a:noFill/>
        </p:spPr>
        <p:txBody>
          <a:bodyPr wrap="none" rtlCol="0">
            <a:spAutoFit/>
          </a:bodyPr>
          <a:lstStyle/>
          <a:p>
            <a:r>
              <a:rPr kumimoji="1" lang="en-US" altLang="ja-JP" sz="2400" b="1" dirty="0" smtClean="0">
                <a:solidFill>
                  <a:srgbClr val="1F497D"/>
                </a:solidFill>
              </a:rPr>
              <a:t>C</a:t>
            </a:r>
            <a:endParaRPr kumimoji="1" lang="ja-JP" altLang="en-US" sz="2400" b="1" dirty="0">
              <a:solidFill>
                <a:srgbClr val="1F497D"/>
              </a:solidFill>
            </a:endParaRPr>
          </a:p>
        </p:txBody>
      </p:sp>
      <p:sp>
        <p:nvSpPr>
          <p:cNvPr id="263" name="四角形吹き出し 262"/>
          <p:cNvSpPr/>
          <p:nvPr/>
        </p:nvSpPr>
        <p:spPr>
          <a:xfrm>
            <a:off x="7611334" y="3693150"/>
            <a:ext cx="1420452" cy="845909"/>
          </a:xfrm>
          <a:prstGeom prst="wedgeRectCallout">
            <a:avLst>
              <a:gd name="adj1" fmla="val -71547"/>
              <a:gd name="adj2" fmla="val 684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b="1" dirty="0" smtClean="0"/>
              <a:t>スコア順に出力</a:t>
            </a:r>
            <a:endParaRPr kumimoji="1" lang="ja-JP" altLang="en-US" sz="2000" b="1" dirty="0"/>
          </a:p>
        </p:txBody>
      </p:sp>
      <p:sp>
        <p:nvSpPr>
          <p:cNvPr id="264" name="正方形/長方形 263"/>
          <p:cNvSpPr/>
          <p:nvPr/>
        </p:nvSpPr>
        <p:spPr>
          <a:xfrm>
            <a:off x="6647942" y="4834016"/>
            <a:ext cx="684202" cy="1938992"/>
          </a:xfrm>
          <a:prstGeom prst="rect">
            <a:avLst/>
          </a:prstGeom>
        </p:spPr>
        <p:txBody>
          <a:bodyPr wrap="none">
            <a:spAutoFit/>
          </a:bodyPr>
          <a:lstStyle/>
          <a:p>
            <a:r>
              <a:rPr lang="en-US" altLang="ja-JP" sz="2400" b="1" dirty="0" smtClean="0">
                <a:solidFill>
                  <a:srgbClr val="1F497D"/>
                </a:solidFill>
              </a:rPr>
              <a:t>1  A</a:t>
            </a:r>
          </a:p>
          <a:p>
            <a:endParaRPr lang="en-US" altLang="ja-JP" sz="2400" b="1" dirty="0">
              <a:solidFill>
                <a:srgbClr val="1F497D"/>
              </a:solidFill>
            </a:endParaRPr>
          </a:p>
          <a:p>
            <a:r>
              <a:rPr lang="en-US" altLang="ja-JP" sz="2400" b="1" dirty="0" smtClean="0">
                <a:solidFill>
                  <a:srgbClr val="1F497D"/>
                </a:solidFill>
              </a:rPr>
              <a:t>2  C</a:t>
            </a:r>
          </a:p>
          <a:p>
            <a:endParaRPr lang="en-US" altLang="ja-JP" sz="2400" b="1" dirty="0">
              <a:solidFill>
                <a:srgbClr val="1F497D"/>
              </a:solidFill>
            </a:endParaRPr>
          </a:p>
          <a:p>
            <a:r>
              <a:rPr lang="en-US" altLang="ja-JP" sz="2400" b="1" dirty="0" smtClean="0">
                <a:solidFill>
                  <a:srgbClr val="1F497D"/>
                </a:solidFill>
              </a:rPr>
              <a:t>3  B</a:t>
            </a:r>
            <a:endParaRPr lang="ja-JP" altLang="en-US" sz="2400" b="1" dirty="0">
              <a:solidFill>
                <a:srgbClr val="1F497D"/>
              </a:solidFill>
            </a:endParaRPr>
          </a:p>
        </p:txBody>
      </p:sp>
      <p:grpSp>
        <p:nvGrpSpPr>
          <p:cNvPr id="266" name="図形グループ 265"/>
          <p:cNvGrpSpPr/>
          <p:nvPr/>
        </p:nvGrpSpPr>
        <p:grpSpPr>
          <a:xfrm>
            <a:off x="7403328" y="4876338"/>
            <a:ext cx="624014" cy="381046"/>
            <a:chOff x="6442672" y="2283622"/>
            <a:chExt cx="624014" cy="381046"/>
          </a:xfrm>
        </p:grpSpPr>
        <p:sp>
          <p:nvSpPr>
            <p:cNvPr id="267" name="角丸四角形 266"/>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8" name="テキスト ボックス 267"/>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269" name="図形グループ 268"/>
          <p:cNvGrpSpPr/>
          <p:nvPr/>
        </p:nvGrpSpPr>
        <p:grpSpPr>
          <a:xfrm>
            <a:off x="7403322" y="6314858"/>
            <a:ext cx="624014" cy="381046"/>
            <a:chOff x="6442672" y="2283622"/>
            <a:chExt cx="624014" cy="381046"/>
          </a:xfrm>
        </p:grpSpPr>
        <p:sp>
          <p:nvSpPr>
            <p:cNvPr id="270" name="角丸四角形 269"/>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1" name="テキスト ボックス 270"/>
            <p:cNvSpPr txBox="1"/>
            <p:nvPr/>
          </p:nvSpPr>
          <p:spPr>
            <a:xfrm>
              <a:off x="6475516" y="2283622"/>
              <a:ext cx="543739" cy="369332"/>
            </a:xfrm>
            <a:prstGeom prst="rect">
              <a:avLst/>
            </a:prstGeom>
            <a:noFill/>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grpSp>
        <p:nvGrpSpPr>
          <p:cNvPr id="272" name="図形グループ 271"/>
          <p:cNvGrpSpPr/>
          <p:nvPr/>
        </p:nvGrpSpPr>
        <p:grpSpPr>
          <a:xfrm>
            <a:off x="7403322" y="5590609"/>
            <a:ext cx="624014" cy="381046"/>
            <a:chOff x="6442672" y="2283622"/>
            <a:chExt cx="624014" cy="381046"/>
          </a:xfrm>
          <a:solidFill>
            <a:srgbClr val="77933C"/>
          </a:solidFill>
        </p:grpSpPr>
        <p:sp>
          <p:nvSpPr>
            <p:cNvPr id="273" name="角丸四角形 272"/>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4" name="テキスト ボックス 273"/>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sp>
        <p:nvSpPr>
          <p:cNvPr id="3" name="テキスト ボックス 2"/>
          <p:cNvSpPr txBox="1"/>
          <p:nvPr/>
        </p:nvSpPr>
        <p:spPr>
          <a:xfrm>
            <a:off x="-1083814" y="3153229"/>
            <a:ext cx="184666" cy="369332"/>
          </a:xfrm>
          <a:prstGeom prst="rect">
            <a:avLst/>
          </a:prstGeom>
          <a:noFill/>
        </p:spPr>
        <p:txBody>
          <a:bodyPr wrap="none" rtlCol="0">
            <a:spAutoFit/>
          </a:bodyPr>
          <a:lstStyle/>
          <a:p>
            <a:endParaRPr kumimoji="1" lang="ja-JP" altLang="en-US" dirty="0"/>
          </a:p>
        </p:txBody>
      </p:sp>
      <p:sp>
        <p:nvSpPr>
          <p:cNvPr id="7" name="台形 6"/>
          <p:cNvSpPr/>
          <p:nvPr/>
        </p:nvSpPr>
        <p:spPr>
          <a:xfrm>
            <a:off x="6664226" y="2544202"/>
            <a:ext cx="2022573"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検索クエリ</a:t>
            </a:r>
            <a:endParaRPr kumimoji="1" lang="ja-JP" altLang="en-US" dirty="0">
              <a:solidFill>
                <a:srgbClr val="FFFFFF"/>
              </a:solidFill>
            </a:endParaRPr>
          </a:p>
        </p:txBody>
      </p:sp>
      <p:grpSp>
        <p:nvGrpSpPr>
          <p:cNvPr id="139" name="図形グループ 138"/>
          <p:cNvGrpSpPr/>
          <p:nvPr/>
        </p:nvGrpSpPr>
        <p:grpSpPr>
          <a:xfrm>
            <a:off x="5386783" y="5999588"/>
            <a:ext cx="624014" cy="381046"/>
            <a:chOff x="6442672" y="2283622"/>
            <a:chExt cx="624014" cy="381046"/>
          </a:xfrm>
          <a:solidFill>
            <a:srgbClr val="77933C"/>
          </a:solidFill>
        </p:grpSpPr>
        <p:sp>
          <p:nvSpPr>
            <p:cNvPr id="140" name="角丸四角形 139"/>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1" name="テキスト ボックス 140"/>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sp>
        <p:nvSpPr>
          <p:cNvPr id="8" name="スライド番号プレースホルダー 7"/>
          <p:cNvSpPr>
            <a:spLocks noGrp="1"/>
          </p:cNvSpPr>
          <p:nvPr>
            <p:ph type="sldNum" sz="quarter" idx="12"/>
          </p:nvPr>
        </p:nvSpPr>
        <p:spPr/>
        <p:txBody>
          <a:bodyPr/>
          <a:lstStyle/>
          <a:p>
            <a:fld id="{0C6B4AF7-E0BF-8148-B722-CF10BCBECCA6}" type="slidenum">
              <a:rPr kumimoji="1" lang="ja-JP" altLang="en-US" smtClean="0"/>
              <a:t>23</a:t>
            </a:fld>
            <a:endParaRPr kumimoji="1" lang="ja-JP" altLang="en-US"/>
          </a:p>
        </p:txBody>
      </p:sp>
    </p:spTree>
    <p:extLst>
      <p:ext uri="{BB962C8B-B14F-4D97-AF65-F5344CB8AC3E}">
        <p14:creationId xmlns:p14="http://schemas.microsoft.com/office/powerpoint/2010/main" val="28585313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chemeClr val="accent1"/>
                </a:solidFill>
                <a:latin typeface="ヒラギノ角ゴ Pro W3"/>
                <a:ea typeface="ヒラギノ角ゴ Pro W3"/>
                <a:cs typeface="ヒラギノ角ゴ Pro W3"/>
              </a:rPr>
              <a:t>研究概要</a:t>
            </a:r>
            <a:r>
              <a:rPr lang="en-US" altLang="ja-JP" b="1" spc="300" dirty="0" smtClean="0">
                <a:solidFill>
                  <a:schemeClr val="accent1"/>
                </a:solidFill>
                <a:latin typeface="ヒラギノ角ゴ Pro W3"/>
                <a:ea typeface="ヒラギノ角ゴ Pro W3"/>
                <a:cs typeface="ヒラギノ角ゴ Pro W3"/>
              </a:rPr>
              <a:t>(</a:t>
            </a:r>
            <a:r>
              <a:rPr lang="ja-JP" altLang="en-US" b="1" spc="300" dirty="0" smtClean="0">
                <a:solidFill>
                  <a:schemeClr val="accent1"/>
                </a:solidFill>
                <a:latin typeface="ヒラギノ角ゴ Pro W3"/>
                <a:ea typeface="ヒラギノ角ゴ Pro W3"/>
                <a:cs typeface="ヒラギノ角ゴ Pro W3"/>
              </a:rPr>
              <a:t>背景</a:t>
            </a:r>
            <a:r>
              <a:rPr lang="en-US" altLang="ja-JP" b="1" spc="300" dirty="0" smtClean="0">
                <a:solidFill>
                  <a:schemeClr val="accent1"/>
                </a:solidFill>
                <a:latin typeface="ヒラギノ角ゴ Pro W3"/>
                <a:ea typeface="ヒラギノ角ゴ Pro W3"/>
                <a:cs typeface="ヒラギノ角ゴ Pro W3"/>
              </a:rPr>
              <a:t>)</a:t>
            </a:r>
            <a:endParaRPr kumimoji="1" lang="ja-JP" altLang="en-US" b="1" spc="300" dirty="0">
              <a:solidFill>
                <a:schemeClr val="accent1"/>
              </a:solidFill>
              <a:latin typeface="ヒラギノ角ゴ Pro W3"/>
              <a:ea typeface="ヒラギノ角ゴ Pro W3"/>
              <a:cs typeface="ヒラギノ角ゴ Pro W3"/>
            </a:endParaRPr>
          </a:p>
        </p:txBody>
      </p:sp>
      <p:sp>
        <p:nvSpPr>
          <p:cNvPr id="4" name="テキスト ボックス 3"/>
          <p:cNvSpPr txBox="1"/>
          <p:nvPr/>
        </p:nvSpPr>
        <p:spPr>
          <a:xfrm>
            <a:off x="580887" y="1038970"/>
            <a:ext cx="8105913" cy="707886"/>
          </a:xfrm>
          <a:prstGeom prst="rect">
            <a:avLst/>
          </a:prstGeom>
          <a:noFill/>
        </p:spPr>
        <p:txBody>
          <a:bodyPr wrap="square" rtlCol="0">
            <a:spAutoFit/>
          </a:bodyPr>
          <a:lstStyle/>
          <a:p>
            <a:r>
              <a:rPr lang="ja-JP" altLang="en-US" sz="2000" dirty="0" smtClean="0">
                <a:solidFill>
                  <a:srgbClr val="4F81BD"/>
                </a:solidFill>
                <a:latin typeface="ヒラギノ明朝 Pro W3"/>
                <a:ea typeface="ヒラギノ明朝 Pro W3"/>
                <a:cs typeface="ヒラギノ明朝 Pro W3"/>
              </a:rPr>
              <a:t>インターネット上での将棋対戦や、プロ同士の棋譜が公開されるなど、獲得できる棋譜の増加と共に検索の重要性が増加。</a:t>
            </a:r>
            <a:endParaRPr kumimoji="1" lang="ja-JP" altLang="en-US" sz="2000" dirty="0">
              <a:solidFill>
                <a:srgbClr val="4F81BD"/>
              </a:solidFill>
              <a:latin typeface="ヒラギノ明朝 Pro W3"/>
              <a:ea typeface="ヒラギノ明朝 Pro W3"/>
              <a:cs typeface="ヒラギノ明朝 Pro W3"/>
            </a:endParaRPr>
          </a:p>
        </p:txBody>
      </p:sp>
      <p:pic>
        <p:nvPicPr>
          <p:cNvPr id="9" name="図 8" descr="sgs.cg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524" y="2004918"/>
            <a:ext cx="7414139" cy="5990559"/>
          </a:xfrm>
          <a:prstGeom prst="rect">
            <a:avLst/>
          </a:prstGeom>
        </p:spPr>
      </p:pic>
      <p:sp>
        <p:nvSpPr>
          <p:cNvPr id="10" name="スライド番号プレースホルダー 9"/>
          <p:cNvSpPr>
            <a:spLocks noGrp="1"/>
          </p:cNvSpPr>
          <p:nvPr>
            <p:ph type="sldNum" sz="quarter" idx="12"/>
          </p:nvPr>
        </p:nvSpPr>
        <p:spPr/>
        <p:txBody>
          <a:bodyPr/>
          <a:lstStyle/>
          <a:p>
            <a:fld id="{0C6B4AF7-E0BF-8148-B722-CF10BCBECCA6}" type="slidenum">
              <a:rPr kumimoji="1" lang="ja-JP" altLang="en-US" smtClean="0"/>
              <a:t>3</a:t>
            </a:fld>
            <a:endParaRPr kumimoji="1" lang="ja-JP" altLang="en-US"/>
          </a:p>
        </p:txBody>
      </p:sp>
    </p:spTree>
    <p:extLst>
      <p:ext uri="{BB962C8B-B14F-4D97-AF65-F5344CB8AC3E}">
        <p14:creationId xmlns:p14="http://schemas.microsoft.com/office/powerpoint/2010/main" val="32175546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 name="表 70"/>
          <p:cNvGraphicFramePr>
            <a:graphicFrameLocks noGrp="1"/>
          </p:cNvGraphicFramePr>
          <p:nvPr>
            <p:extLst>
              <p:ext uri="{D42A27DB-BD31-4B8C-83A1-F6EECF244321}">
                <p14:modId xmlns:p14="http://schemas.microsoft.com/office/powerpoint/2010/main" val="3631307861"/>
              </p:ext>
            </p:extLst>
          </p:nvPr>
        </p:nvGraphicFramePr>
        <p:xfrm>
          <a:off x="3581228" y="2519484"/>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0.8</a:t>
                      </a:r>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0.5</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研究概要</a:t>
            </a:r>
            <a:endParaRPr kumimoji="1" lang="ja-JP" altLang="en-US" b="1" spc="300" dirty="0">
              <a:solidFill>
                <a:schemeClr val="accent1"/>
              </a:solidFill>
            </a:endParaRPr>
          </a:p>
        </p:txBody>
      </p:sp>
      <p:sp>
        <p:nvSpPr>
          <p:cNvPr id="4" name="テキスト ボックス 3"/>
          <p:cNvSpPr txBox="1"/>
          <p:nvPr/>
        </p:nvSpPr>
        <p:spPr>
          <a:xfrm>
            <a:off x="396681" y="949022"/>
            <a:ext cx="8563113" cy="769441"/>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将棋局面に対し、</a:t>
            </a:r>
            <a:r>
              <a:rPr lang="en-US" altLang="en-US" sz="2400" dirty="0" smtClean="0">
                <a:solidFill>
                  <a:srgbClr val="4F6228"/>
                </a:solidFill>
                <a:latin typeface="ヒラギノ明朝 Pro W3"/>
                <a:ea typeface="ヒラギノ明朝 Pro W3"/>
                <a:cs typeface="ヒラギノ明朝 Pro W3"/>
              </a:rPr>
              <a:t>特徴的な単語(</a:t>
            </a:r>
            <a:r>
              <a:rPr lang="ja-JP" altLang="en-US" sz="2400" dirty="0" smtClean="0">
                <a:solidFill>
                  <a:srgbClr val="4F6228"/>
                </a:solidFill>
                <a:latin typeface="ヒラギノ明朝 Pro W3"/>
                <a:ea typeface="ヒラギノ明朝 Pro W3"/>
                <a:cs typeface="ヒラギノ明朝 Pro W3"/>
              </a:rPr>
              <a:t>特徴語</a:t>
            </a:r>
            <a:r>
              <a:rPr lang="en-US" altLang="en-US" sz="2400" dirty="0" smtClean="0">
                <a:solidFill>
                  <a:srgbClr val="4F6228"/>
                </a:solidFill>
                <a:latin typeface="ヒラギノ明朝 Pro W3"/>
                <a:ea typeface="ヒラギノ明朝 Pro W3"/>
                <a:cs typeface="ヒラギノ明朝 Pro W3"/>
              </a:rPr>
              <a:t>)</a:t>
            </a:r>
            <a:r>
              <a:rPr lang="en-US" altLang="en-US" sz="2000" dirty="0" smtClean="0">
                <a:solidFill>
                  <a:srgbClr val="4F81BD"/>
                </a:solidFill>
                <a:latin typeface="ヒラギノ明朝 Pro W3"/>
                <a:ea typeface="ヒラギノ明朝 Pro W3"/>
                <a:cs typeface="ヒラギノ明朝 Pro W3"/>
              </a:rPr>
              <a:t>ごとに自動付与したスコアを</a:t>
            </a:r>
            <a:r>
              <a:rPr kumimoji="1" lang="ja-JP" altLang="en-US" sz="2000" dirty="0" smtClean="0">
                <a:solidFill>
                  <a:srgbClr val="4F81BD"/>
                </a:solidFill>
                <a:latin typeface="ヒラギノ明朝 Pro W3"/>
                <a:ea typeface="ヒラギノ明朝 Pro W3"/>
                <a:cs typeface="ヒラギノ明朝 Pro W3"/>
              </a:rPr>
              <a:t>を参照することで、その</a:t>
            </a:r>
            <a:r>
              <a:rPr lang="ja-JP" altLang="en-US" sz="2000" dirty="0" smtClean="0">
                <a:solidFill>
                  <a:srgbClr val="4F81BD"/>
                </a:solidFill>
                <a:latin typeface="ヒラギノ明朝 Pro W3"/>
                <a:ea typeface="ヒラギノ明朝 Pro W3"/>
                <a:cs typeface="ヒラギノ明朝 Pro W3"/>
              </a:rPr>
              <a:t>特徴語とマッチする局面の検索を可能にする。</a:t>
            </a:r>
            <a:endParaRPr kumimoji="1" lang="ja-JP" altLang="en-US" sz="2000" dirty="0">
              <a:solidFill>
                <a:srgbClr val="4F81BD"/>
              </a:solidFill>
              <a:latin typeface="ヒラギノ明朝 Pro W3"/>
              <a:ea typeface="ヒラギノ明朝 Pro W3"/>
              <a:cs typeface="ヒラギノ明朝 Pro W3"/>
            </a:endParaRPr>
          </a:p>
        </p:txBody>
      </p:sp>
      <p:pic>
        <p:nvPicPr>
          <p:cNvPr id="5" name="図 4"/>
          <p:cNvPicPr>
            <a:picLocks noChangeAspect="1"/>
          </p:cNvPicPr>
          <p:nvPr/>
        </p:nvPicPr>
        <p:blipFill rotWithShape="1">
          <a:blip r:embed="rId3"/>
          <a:srcRect l="12546" t="13253" r="11837" b="12960"/>
          <a:stretch/>
        </p:blipFill>
        <p:spPr>
          <a:xfrm>
            <a:off x="620388" y="2415071"/>
            <a:ext cx="1676177" cy="1701034"/>
          </a:xfrm>
          <a:prstGeom prst="rect">
            <a:avLst/>
          </a:prstGeom>
        </p:spPr>
      </p:pic>
      <p:pic>
        <p:nvPicPr>
          <p:cNvPr id="6" name="図 5"/>
          <p:cNvPicPr>
            <a:picLocks noChangeAspect="1"/>
          </p:cNvPicPr>
          <p:nvPr/>
        </p:nvPicPr>
        <p:blipFill rotWithShape="1">
          <a:blip r:embed="rId4"/>
          <a:srcRect l="12685" t="13000" r="11196" b="13805"/>
          <a:stretch/>
        </p:blipFill>
        <p:spPr>
          <a:xfrm>
            <a:off x="620388" y="4185532"/>
            <a:ext cx="1666323" cy="1666409"/>
          </a:xfrm>
          <a:prstGeom prst="rect">
            <a:avLst/>
          </a:prstGeom>
        </p:spPr>
      </p:pic>
      <p:grpSp>
        <p:nvGrpSpPr>
          <p:cNvPr id="76" name="図形グループ 75"/>
          <p:cNvGrpSpPr/>
          <p:nvPr/>
        </p:nvGrpSpPr>
        <p:grpSpPr>
          <a:xfrm>
            <a:off x="2409742" y="2544202"/>
            <a:ext cx="1087328" cy="1319938"/>
            <a:chOff x="2563014" y="2215732"/>
            <a:chExt cx="1087328" cy="1319938"/>
          </a:xfrm>
        </p:grpSpPr>
        <p:sp>
          <p:nvSpPr>
            <p:cNvPr id="9" name="円/楕円 8"/>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9" idx="6"/>
              <a:endCxn id="1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直線コネクタ 27"/>
            <p:cNvCxnSpPr>
              <a:endCxn id="1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10" idx="6"/>
              <a:endCxn id="1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12" idx="6"/>
              <a:endCxn id="1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a:stCxn id="12" idx="6"/>
              <a:endCxn id="1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15" idx="2"/>
              <a:endCxn id="11"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a:stCxn id="11" idx="6"/>
              <a:endCxn id="1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5" name="直線コネクタ 44"/>
            <p:cNvCxnSpPr>
              <a:stCxn id="11" idx="6"/>
              <a:endCxn id="1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8" name="直線コネクタ 47"/>
            <p:cNvCxnSpPr>
              <a:stCxn id="9" idx="6"/>
              <a:endCxn id="1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1" name="直線コネクタ 50"/>
            <p:cNvCxnSpPr>
              <a:stCxn id="9" idx="6"/>
              <a:endCxn id="1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直線コネクタ 53"/>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5" name="直線コネクタ 54"/>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7" name="直線コネクタ 56"/>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8" name="直線コネクタ 57"/>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9" name="直線コネクタ 58"/>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0" name="直線コネクタ 59"/>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1" name="直線コネクタ 60"/>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2" name="直線コネクタ 61"/>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17" name="円/楕円 1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aphicFrame>
        <p:nvGraphicFramePr>
          <p:cNvPr id="142" name="表 141"/>
          <p:cNvGraphicFramePr>
            <a:graphicFrameLocks noGrp="1"/>
          </p:cNvGraphicFramePr>
          <p:nvPr>
            <p:extLst>
              <p:ext uri="{D42A27DB-BD31-4B8C-83A1-F6EECF244321}">
                <p14:modId xmlns:p14="http://schemas.microsoft.com/office/powerpoint/2010/main" val="1407066602"/>
              </p:ext>
            </p:extLst>
          </p:nvPr>
        </p:nvGraphicFramePr>
        <p:xfrm>
          <a:off x="3582143" y="4284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0.2</a:t>
                      </a:r>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75" name="図形グループ 174"/>
          <p:cNvGrpSpPr/>
          <p:nvPr/>
        </p:nvGrpSpPr>
        <p:grpSpPr>
          <a:xfrm>
            <a:off x="2408799" y="4327869"/>
            <a:ext cx="1087328" cy="1319938"/>
            <a:chOff x="2563014" y="2215732"/>
            <a:chExt cx="1087328" cy="1319938"/>
          </a:xfrm>
        </p:grpSpPr>
        <p:sp>
          <p:nvSpPr>
            <p:cNvPr id="176" name="円/楕円 175"/>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7" name="円/楕円 176"/>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3" name="直線コネクタ 182"/>
            <p:cNvCxnSpPr>
              <a:stCxn id="176" idx="6"/>
              <a:endCxn id="180"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4" name="直線コネクタ 183"/>
            <p:cNvCxnSpPr>
              <a:endCxn id="180"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直線コネクタ 184"/>
            <p:cNvCxnSpPr>
              <a:stCxn id="177" idx="6"/>
              <a:endCxn id="182"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6" name="直線コネクタ 185"/>
            <p:cNvCxnSpPr>
              <a:stCxn id="179" idx="6"/>
              <a:endCxn id="182"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7" name="直線コネクタ 186"/>
            <p:cNvCxnSpPr>
              <a:stCxn id="179" idx="6"/>
              <a:endCxn id="181"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8" name="直線コネクタ 187"/>
            <p:cNvCxnSpPr>
              <a:stCxn id="181" idx="2"/>
              <a:endCxn id="178"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9" name="直線コネクタ 188"/>
            <p:cNvCxnSpPr>
              <a:stCxn id="178" idx="6"/>
              <a:endCxn id="182"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直線コネクタ 189"/>
            <p:cNvCxnSpPr>
              <a:stCxn id="178" idx="6"/>
              <a:endCxn id="180"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1" name="直線コネクタ 190"/>
            <p:cNvCxnSpPr>
              <a:stCxn id="176" idx="6"/>
              <a:endCxn id="182"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2" name="直線コネクタ 191"/>
            <p:cNvCxnSpPr>
              <a:stCxn id="176" idx="6"/>
              <a:endCxn id="181"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3" name="直線コネクタ 192"/>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4" name="直線コネクタ 193"/>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5" name="直線コネクタ 194"/>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6" name="直線コネクタ 195"/>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7" name="直線コネクタ 196"/>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8" name="直線コネクタ 197"/>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9" name="直線コネクタ 198"/>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0" name="直線コネクタ 199"/>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1" name="直線コネクタ 200"/>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2" name="直線コネクタ 201"/>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03" name="円/楕円 202"/>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07" name="テキスト ボックス 206"/>
          <p:cNvSpPr txBox="1"/>
          <p:nvPr/>
        </p:nvSpPr>
        <p:spPr>
          <a:xfrm>
            <a:off x="6289400" y="2335248"/>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sp>
        <p:nvSpPr>
          <p:cNvPr id="215" name="正方形/長方形 214"/>
          <p:cNvSpPr/>
          <p:nvPr/>
        </p:nvSpPr>
        <p:spPr>
          <a:xfrm>
            <a:off x="427615" y="2335247"/>
            <a:ext cx="5861785" cy="4960713"/>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217" name="図 216"/>
          <p:cNvPicPr>
            <a:picLocks noChangeAspect="1"/>
          </p:cNvPicPr>
          <p:nvPr/>
        </p:nvPicPr>
        <p:blipFill rotWithShape="1">
          <a:blip r:embed="rId4"/>
          <a:srcRect l="12685" t="13000" r="11196" b="13805"/>
          <a:stretch/>
        </p:blipFill>
        <p:spPr>
          <a:xfrm>
            <a:off x="630242" y="5948532"/>
            <a:ext cx="1666323" cy="1666409"/>
          </a:xfrm>
          <a:prstGeom prst="rect">
            <a:avLst/>
          </a:prstGeom>
        </p:spPr>
      </p:pic>
      <p:graphicFrame>
        <p:nvGraphicFramePr>
          <p:cNvPr id="218" name="表 217"/>
          <p:cNvGraphicFramePr>
            <a:graphicFrameLocks noGrp="1"/>
          </p:cNvGraphicFramePr>
          <p:nvPr>
            <p:extLst>
              <p:ext uri="{D42A27DB-BD31-4B8C-83A1-F6EECF244321}">
                <p14:modId xmlns:p14="http://schemas.microsoft.com/office/powerpoint/2010/main" val="1205710864"/>
              </p:ext>
            </p:extLst>
          </p:nvPr>
        </p:nvGraphicFramePr>
        <p:xfrm>
          <a:off x="3591997" y="6047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a:t>
                      </a:r>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219" name="図形グループ 218"/>
          <p:cNvGrpSpPr/>
          <p:nvPr/>
        </p:nvGrpSpPr>
        <p:grpSpPr>
          <a:xfrm>
            <a:off x="2418653" y="6090869"/>
            <a:ext cx="1087328" cy="1319938"/>
            <a:chOff x="2563014" y="2215732"/>
            <a:chExt cx="1087328" cy="1319938"/>
          </a:xfrm>
        </p:grpSpPr>
        <p:sp>
          <p:nvSpPr>
            <p:cNvPr id="220" name="円/楕円 219"/>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1" name="円/楕円 220"/>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2" name="円/楕円 221"/>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3" name="円/楕円 222"/>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5" name="円/楕円 22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6" name="円/楕円 22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7" name="直線コネクタ 226"/>
            <p:cNvCxnSpPr>
              <a:stCxn id="220" idx="6"/>
              <a:endCxn id="22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8" name="直線コネクタ 227"/>
            <p:cNvCxnSpPr>
              <a:endCxn id="22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9" name="直線コネクタ 228"/>
            <p:cNvCxnSpPr>
              <a:stCxn id="221" idx="6"/>
              <a:endCxn id="22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0" name="直線コネクタ 229"/>
            <p:cNvCxnSpPr>
              <a:stCxn id="223" idx="6"/>
              <a:endCxn id="22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1" name="直線コネクタ 230"/>
            <p:cNvCxnSpPr>
              <a:stCxn id="223" idx="6"/>
              <a:endCxn id="22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2" name="直線コネクタ 231"/>
            <p:cNvCxnSpPr>
              <a:stCxn id="225" idx="2"/>
              <a:endCxn id="222"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3" name="直線コネクタ 232"/>
            <p:cNvCxnSpPr>
              <a:stCxn id="222" idx="6"/>
              <a:endCxn id="22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4" name="直線コネクタ 233"/>
            <p:cNvCxnSpPr>
              <a:stCxn id="222" idx="6"/>
              <a:endCxn id="22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5" name="直線コネクタ 234"/>
            <p:cNvCxnSpPr>
              <a:stCxn id="220" idx="6"/>
              <a:endCxn id="22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6" name="直線コネクタ 235"/>
            <p:cNvCxnSpPr>
              <a:stCxn id="220" idx="6"/>
              <a:endCxn id="22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7" name="直線コネクタ 236"/>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8" name="直線コネクタ 237"/>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9" name="直線コネクタ 238"/>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0" name="直線コネクタ 239"/>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1" name="直線コネクタ 240"/>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2" name="直線コネクタ 241"/>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3" name="直線コネクタ 242"/>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4" name="直線コネクタ 243"/>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5" name="直線コネクタ 244"/>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6" name="直線コネクタ 245"/>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47" name="円/楕円 24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8" name="円/楕円 24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9" name="円/楕円 24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0" name="円/楕円 24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54" name="テキスト ボックス 253"/>
          <p:cNvSpPr txBox="1"/>
          <p:nvPr/>
        </p:nvSpPr>
        <p:spPr>
          <a:xfrm>
            <a:off x="1105957" y="1947193"/>
            <a:ext cx="646331"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局面</a:t>
            </a:r>
            <a:endParaRPr kumimoji="1" lang="ja-JP" altLang="en-US" b="1" dirty="0">
              <a:solidFill>
                <a:srgbClr val="FFFFFF"/>
              </a:solidFill>
            </a:endParaRPr>
          </a:p>
        </p:txBody>
      </p:sp>
      <p:sp>
        <p:nvSpPr>
          <p:cNvPr id="255" name="テキスト ボックス 254"/>
          <p:cNvSpPr txBox="1"/>
          <p:nvPr/>
        </p:nvSpPr>
        <p:spPr>
          <a:xfrm>
            <a:off x="2365007" y="1954967"/>
            <a:ext cx="1316286" cy="369332"/>
          </a:xfrm>
          <a:prstGeom prst="rect">
            <a:avLst/>
          </a:prstGeom>
          <a:solidFill>
            <a:srgbClr val="1F497D"/>
          </a:solidFill>
          <a:ln>
            <a:solidFill>
              <a:srgbClr val="1F497D"/>
            </a:solidFill>
          </a:ln>
        </p:spPr>
        <p:txBody>
          <a:bodyPr wrap="none" rtlCol="0">
            <a:spAutoFit/>
          </a:bodyPr>
          <a:lstStyle/>
          <a:p>
            <a:r>
              <a:rPr kumimoji="1" lang="en-US" altLang="ja-JP" b="1" dirty="0" err="1" smtClean="0">
                <a:solidFill>
                  <a:srgbClr val="FFFFFF"/>
                </a:solidFill>
              </a:rPr>
              <a:t>NeuralNet</a:t>
            </a:r>
            <a:endParaRPr kumimoji="1" lang="ja-JP" altLang="en-US" b="1" dirty="0">
              <a:solidFill>
                <a:srgbClr val="FFFFFF"/>
              </a:solidFill>
            </a:endParaRPr>
          </a:p>
        </p:txBody>
      </p:sp>
      <p:sp>
        <p:nvSpPr>
          <p:cNvPr id="256" name="テキスト ボックス 255"/>
          <p:cNvSpPr txBox="1"/>
          <p:nvPr/>
        </p:nvSpPr>
        <p:spPr>
          <a:xfrm>
            <a:off x="3919143" y="1952046"/>
            <a:ext cx="889987"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特徴語</a:t>
            </a:r>
            <a:endParaRPr kumimoji="1" lang="ja-JP" altLang="en-US" b="1" dirty="0">
              <a:solidFill>
                <a:srgbClr val="FFFFFF"/>
              </a:solidFill>
            </a:endParaRPr>
          </a:p>
        </p:txBody>
      </p:sp>
      <p:sp>
        <p:nvSpPr>
          <p:cNvPr id="257" name="テキスト ボックス 256"/>
          <p:cNvSpPr txBox="1"/>
          <p:nvPr/>
        </p:nvSpPr>
        <p:spPr>
          <a:xfrm>
            <a:off x="5111565" y="1954967"/>
            <a:ext cx="877163"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スコア</a:t>
            </a:r>
            <a:endParaRPr kumimoji="1" lang="ja-JP" altLang="en-US" b="1" dirty="0">
              <a:solidFill>
                <a:srgbClr val="FFFFFF"/>
              </a:solidFill>
            </a:endParaRPr>
          </a:p>
        </p:txBody>
      </p:sp>
      <p:sp>
        <p:nvSpPr>
          <p:cNvPr id="258" name="テキスト ボックス 257"/>
          <p:cNvSpPr txBox="1"/>
          <p:nvPr/>
        </p:nvSpPr>
        <p:spPr>
          <a:xfrm>
            <a:off x="6510955" y="2846677"/>
            <a:ext cx="2383844" cy="461665"/>
          </a:xfrm>
          <a:prstGeom prst="rect">
            <a:avLst/>
          </a:prstGeom>
          <a:noFill/>
          <a:ln>
            <a:solidFill>
              <a:srgbClr val="1F497D"/>
            </a:solidFill>
          </a:ln>
        </p:spPr>
        <p:txBody>
          <a:bodyPr wrap="square" rtlCol="0">
            <a:spAutoFit/>
          </a:bodyPr>
          <a:lstStyle/>
          <a:p>
            <a:r>
              <a:rPr lang="ja-JP" altLang="en-US" sz="2400" dirty="0" smtClean="0">
                <a:solidFill>
                  <a:schemeClr val="tx2"/>
                </a:solidFill>
              </a:rPr>
              <a:t>ゴキゲン中飛車</a:t>
            </a:r>
            <a:endParaRPr kumimoji="1" lang="en-US" altLang="ja-JP" sz="2400" dirty="0" smtClean="0">
              <a:solidFill>
                <a:schemeClr val="tx2"/>
              </a:solidFill>
            </a:endParaRPr>
          </a:p>
        </p:txBody>
      </p:sp>
      <p:sp>
        <p:nvSpPr>
          <p:cNvPr id="260" name="テキスト ボックス 259"/>
          <p:cNvSpPr txBox="1"/>
          <p:nvPr/>
        </p:nvSpPr>
        <p:spPr>
          <a:xfrm>
            <a:off x="1040269" y="2809019"/>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3" name="テキスト ボックス 2"/>
          <p:cNvSpPr txBox="1"/>
          <p:nvPr/>
        </p:nvSpPr>
        <p:spPr>
          <a:xfrm>
            <a:off x="-1083814" y="3153229"/>
            <a:ext cx="184666" cy="369332"/>
          </a:xfrm>
          <a:prstGeom prst="rect">
            <a:avLst/>
          </a:prstGeom>
          <a:noFill/>
        </p:spPr>
        <p:txBody>
          <a:bodyPr wrap="none" rtlCol="0">
            <a:spAutoFit/>
          </a:bodyPr>
          <a:lstStyle/>
          <a:p>
            <a:endParaRPr kumimoji="1" lang="ja-JP" altLang="en-US" dirty="0"/>
          </a:p>
        </p:txBody>
      </p:sp>
      <p:sp>
        <p:nvSpPr>
          <p:cNvPr id="7" name="台形 6"/>
          <p:cNvSpPr/>
          <p:nvPr/>
        </p:nvSpPr>
        <p:spPr>
          <a:xfrm>
            <a:off x="6510954" y="2544202"/>
            <a:ext cx="2022573"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検索クエリ</a:t>
            </a:r>
            <a:endParaRPr kumimoji="1" lang="ja-JP" altLang="en-US" dirty="0">
              <a:solidFill>
                <a:srgbClr val="FFFFFF"/>
              </a:solidFill>
            </a:endParaRPr>
          </a:p>
        </p:txBody>
      </p:sp>
      <p:sp>
        <p:nvSpPr>
          <p:cNvPr id="141" name="テキスト ボックス 140"/>
          <p:cNvSpPr txBox="1"/>
          <p:nvPr/>
        </p:nvSpPr>
        <p:spPr>
          <a:xfrm>
            <a:off x="1040269" y="4450825"/>
            <a:ext cx="707542"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143" name="テキスト ボックス 142"/>
          <p:cNvSpPr txBox="1"/>
          <p:nvPr/>
        </p:nvSpPr>
        <p:spPr>
          <a:xfrm>
            <a:off x="1040269" y="6112545"/>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sp>
        <p:nvSpPr>
          <p:cNvPr id="8" name="スライド番号プレースホルダー 7"/>
          <p:cNvSpPr>
            <a:spLocks noGrp="1"/>
          </p:cNvSpPr>
          <p:nvPr>
            <p:ph type="sldNum" sz="quarter" idx="12"/>
          </p:nvPr>
        </p:nvSpPr>
        <p:spPr/>
        <p:txBody>
          <a:bodyPr/>
          <a:lstStyle/>
          <a:p>
            <a:fld id="{0C6B4AF7-E0BF-8148-B722-CF10BCBECCA6}" type="slidenum">
              <a:rPr kumimoji="1" lang="ja-JP" altLang="en-US" smtClean="0"/>
              <a:t>4</a:t>
            </a:fld>
            <a:endParaRPr kumimoji="1" lang="ja-JP" altLang="en-US"/>
          </a:p>
        </p:txBody>
      </p:sp>
    </p:spTree>
    <p:extLst>
      <p:ext uri="{BB962C8B-B14F-4D97-AF65-F5344CB8AC3E}">
        <p14:creationId xmlns:p14="http://schemas.microsoft.com/office/powerpoint/2010/main" val="68648660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 name="表 70"/>
          <p:cNvGraphicFramePr>
            <a:graphicFrameLocks noGrp="1"/>
          </p:cNvGraphicFramePr>
          <p:nvPr>
            <p:extLst>
              <p:ext uri="{D42A27DB-BD31-4B8C-83A1-F6EECF244321}">
                <p14:modId xmlns:p14="http://schemas.microsoft.com/office/powerpoint/2010/main" val="747791186"/>
              </p:ext>
            </p:extLst>
          </p:nvPr>
        </p:nvGraphicFramePr>
        <p:xfrm>
          <a:off x="3581228" y="2519484"/>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0.5</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研究概要</a:t>
            </a:r>
            <a:endParaRPr kumimoji="1" lang="ja-JP" altLang="en-US" b="1" spc="300" dirty="0">
              <a:solidFill>
                <a:schemeClr val="accent1"/>
              </a:solidFill>
            </a:endParaRPr>
          </a:p>
        </p:txBody>
      </p:sp>
      <p:sp>
        <p:nvSpPr>
          <p:cNvPr id="4" name="テキスト ボックス 3"/>
          <p:cNvSpPr txBox="1"/>
          <p:nvPr/>
        </p:nvSpPr>
        <p:spPr>
          <a:xfrm>
            <a:off x="396681" y="949022"/>
            <a:ext cx="8563113" cy="769441"/>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将棋局面に対し、</a:t>
            </a:r>
            <a:r>
              <a:rPr lang="en-US" altLang="en-US" sz="2400" dirty="0" smtClean="0">
                <a:solidFill>
                  <a:srgbClr val="4F6228"/>
                </a:solidFill>
                <a:latin typeface="ヒラギノ明朝 Pro W3"/>
                <a:ea typeface="ヒラギノ明朝 Pro W3"/>
                <a:cs typeface="ヒラギノ明朝 Pro W3"/>
              </a:rPr>
              <a:t>特徴的な単語(</a:t>
            </a:r>
            <a:r>
              <a:rPr lang="ja-JP" altLang="en-US" sz="2400" dirty="0" smtClean="0">
                <a:solidFill>
                  <a:srgbClr val="4F6228"/>
                </a:solidFill>
                <a:latin typeface="ヒラギノ明朝 Pro W3"/>
                <a:ea typeface="ヒラギノ明朝 Pro W3"/>
                <a:cs typeface="ヒラギノ明朝 Pro W3"/>
              </a:rPr>
              <a:t>特徴語</a:t>
            </a:r>
            <a:r>
              <a:rPr lang="en-US" altLang="en-US" sz="2400" dirty="0" smtClean="0">
                <a:solidFill>
                  <a:srgbClr val="4F6228"/>
                </a:solidFill>
                <a:latin typeface="ヒラギノ明朝 Pro W3"/>
                <a:ea typeface="ヒラギノ明朝 Pro W3"/>
                <a:cs typeface="ヒラギノ明朝 Pro W3"/>
              </a:rPr>
              <a:t>)</a:t>
            </a:r>
            <a:r>
              <a:rPr lang="en-US" altLang="en-US" sz="2000" dirty="0" smtClean="0">
                <a:solidFill>
                  <a:srgbClr val="4F81BD"/>
                </a:solidFill>
                <a:latin typeface="ヒラギノ明朝 Pro W3"/>
                <a:ea typeface="ヒラギノ明朝 Pro W3"/>
                <a:cs typeface="ヒラギノ明朝 Pro W3"/>
              </a:rPr>
              <a:t>ごとに自動付与したスコアを</a:t>
            </a:r>
            <a:r>
              <a:rPr kumimoji="1" lang="ja-JP" altLang="en-US" sz="2000" dirty="0" smtClean="0">
                <a:solidFill>
                  <a:srgbClr val="4F81BD"/>
                </a:solidFill>
                <a:latin typeface="ヒラギノ明朝 Pro W3"/>
                <a:ea typeface="ヒラギノ明朝 Pro W3"/>
                <a:cs typeface="ヒラギノ明朝 Pro W3"/>
              </a:rPr>
              <a:t>を参照することで、その</a:t>
            </a:r>
            <a:r>
              <a:rPr lang="ja-JP" altLang="en-US" sz="2000" dirty="0" smtClean="0">
                <a:solidFill>
                  <a:srgbClr val="4F81BD"/>
                </a:solidFill>
                <a:latin typeface="ヒラギノ明朝 Pro W3"/>
                <a:ea typeface="ヒラギノ明朝 Pro W3"/>
                <a:cs typeface="ヒラギノ明朝 Pro W3"/>
              </a:rPr>
              <a:t>特徴語とマッチする局面の検索を可能にする。</a:t>
            </a:r>
            <a:endParaRPr kumimoji="1" lang="ja-JP" altLang="en-US" sz="2000" dirty="0">
              <a:solidFill>
                <a:srgbClr val="4F81BD"/>
              </a:solidFill>
              <a:latin typeface="ヒラギノ明朝 Pro W3"/>
              <a:ea typeface="ヒラギノ明朝 Pro W3"/>
              <a:cs typeface="ヒラギノ明朝 Pro W3"/>
            </a:endParaRPr>
          </a:p>
        </p:txBody>
      </p:sp>
      <p:pic>
        <p:nvPicPr>
          <p:cNvPr id="5" name="図 4"/>
          <p:cNvPicPr>
            <a:picLocks noChangeAspect="1"/>
          </p:cNvPicPr>
          <p:nvPr/>
        </p:nvPicPr>
        <p:blipFill rotWithShape="1">
          <a:blip r:embed="rId3"/>
          <a:srcRect l="12546" t="13253" r="11837" b="12960"/>
          <a:stretch/>
        </p:blipFill>
        <p:spPr>
          <a:xfrm>
            <a:off x="620388" y="2415071"/>
            <a:ext cx="1676177" cy="1701034"/>
          </a:xfrm>
          <a:prstGeom prst="rect">
            <a:avLst/>
          </a:prstGeom>
        </p:spPr>
      </p:pic>
      <p:pic>
        <p:nvPicPr>
          <p:cNvPr id="6" name="図 5"/>
          <p:cNvPicPr>
            <a:picLocks noChangeAspect="1"/>
          </p:cNvPicPr>
          <p:nvPr/>
        </p:nvPicPr>
        <p:blipFill rotWithShape="1">
          <a:blip r:embed="rId4"/>
          <a:srcRect l="12685" t="13000" r="11196" b="13805"/>
          <a:stretch/>
        </p:blipFill>
        <p:spPr>
          <a:xfrm>
            <a:off x="620388" y="4185532"/>
            <a:ext cx="1666323" cy="1666409"/>
          </a:xfrm>
          <a:prstGeom prst="rect">
            <a:avLst/>
          </a:prstGeom>
        </p:spPr>
      </p:pic>
      <p:grpSp>
        <p:nvGrpSpPr>
          <p:cNvPr id="76" name="図形グループ 75"/>
          <p:cNvGrpSpPr/>
          <p:nvPr/>
        </p:nvGrpSpPr>
        <p:grpSpPr>
          <a:xfrm>
            <a:off x="2409742" y="2544202"/>
            <a:ext cx="1087328" cy="1319938"/>
            <a:chOff x="2563014" y="2215732"/>
            <a:chExt cx="1087328" cy="1319938"/>
          </a:xfrm>
        </p:grpSpPr>
        <p:sp>
          <p:nvSpPr>
            <p:cNvPr id="9" name="円/楕円 8"/>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9" idx="6"/>
              <a:endCxn id="1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直線コネクタ 27"/>
            <p:cNvCxnSpPr>
              <a:endCxn id="1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10" idx="6"/>
              <a:endCxn id="1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12" idx="6"/>
              <a:endCxn id="1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a:stCxn id="12" idx="6"/>
              <a:endCxn id="1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15" idx="2"/>
              <a:endCxn id="11"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a:stCxn id="11" idx="6"/>
              <a:endCxn id="1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5" name="直線コネクタ 44"/>
            <p:cNvCxnSpPr>
              <a:stCxn id="11" idx="6"/>
              <a:endCxn id="1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48" name="直線コネクタ 47"/>
            <p:cNvCxnSpPr>
              <a:stCxn id="9" idx="6"/>
              <a:endCxn id="1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1" name="直線コネクタ 50"/>
            <p:cNvCxnSpPr>
              <a:stCxn id="9" idx="6"/>
              <a:endCxn id="1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直線コネクタ 53"/>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5" name="直線コネクタ 54"/>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7" name="直線コネクタ 56"/>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8" name="直線コネクタ 57"/>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59" name="直線コネクタ 58"/>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0" name="直線コネクタ 59"/>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1" name="直線コネクタ 60"/>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2" name="直線コネクタ 61"/>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17" name="円/楕円 1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aphicFrame>
        <p:nvGraphicFramePr>
          <p:cNvPr id="142" name="表 141"/>
          <p:cNvGraphicFramePr>
            <a:graphicFrameLocks noGrp="1"/>
          </p:cNvGraphicFramePr>
          <p:nvPr>
            <p:extLst>
              <p:ext uri="{D42A27DB-BD31-4B8C-83A1-F6EECF244321}">
                <p14:modId xmlns:p14="http://schemas.microsoft.com/office/powerpoint/2010/main" val="713781162"/>
              </p:ext>
            </p:extLst>
          </p:nvPr>
        </p:nvGraphicFramePr>
        <p:xfrm>
          <a:off x="3582143" y="4284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175" name="図形グループ 174"/>
          <p:cNvGrpSpPr/>
          <p:nvPr/>
        </p:nvGrpSpPr>
        <p:grpSpPr>
          <a:xfrm>
            <a:off x="2408799" y="4327869"/>
            <a:ext cx="1087328" cy="1319938"/>
            <a:chOff x="2563014" y="2215732"/>
            <a:chExt cx="1087328" cy="1319938"/>
          </a:xfrm>
        </p:grpSpPr>
        <p:sp>
          <p:nvSpPr>
            <p:cNvPr id="176" name="円/楕円 175"/>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7" name="円/楕円 176"/>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3" name="直線コネクタ 182"/>
            <p:cNvCxnSpPr>
              <a:stCxn id="176" idx="6"/>
              <a:endCxn id="180"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4" name="直線コネクタ 183"/>
            <p:cNvCxnSpPr>
              <a:endCxn id="180"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直線コネクタ 184"/>
            <p:cNvCxnSpPr>
              <a:stCxn id="177" idx="6"/>
              <a:endCxn id="182"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6" name="直線コネクタ 185"/>
            <p:cNvCxnSpPr>
              <a:stCxn id="179" idx="6"/>
              <a:endCxn id="182"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7" name="直線コネクタ 186"/>
            <p:cNvCxnSpPr>
              <a:stCxn id="179" idx="6"/>
              <a:endCxn id="181"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8" name="直線コネクタ 187"/>
            <p:cNvCxnSpPr>
              <a:stCxn id="181" idx="2"/>
              <a:endCxn id="178"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9" name="直線コネクタ 188"/>
            <p:cNvCxnSpPr>
              <a:stCxn id="178" idx="6"/>
              <a:endCxn id="182"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直線コネクタ 189"/>
            <p:cNvCxnSpPr>
              <a:stCxn id="178" idx="6"/>
              <a:endCxn id="180"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1" name="直線コネクタ 190"/>
            <p:cNvCxnSpPr>
              <a:stCxn id="176" idx="6"/>
              <a:endCxn id="182"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2" name="直線コネクタ 191"/>
            <p:cNvCxnSpPr>
              <a:stCxn id="176" idx="6"/>
              <a:endCxn id="181"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93" name="直線コネクタ 192"/>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4" name="直線コネクタ 193"/>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5" name="直線コネクタ 194"/>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6" name="直線コネクタ 195"/>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7" name="直線コネクタ 196"/>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8" name="直線コネクタ 197"/>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199" name="直線コネクタ 198"/>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0" name="直線コネクタ 199"/>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1" name="直線コネクタ 200"/>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02" name="直線コネクタ 201"/>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03" name="円/楕円 202"/>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6" name="円/楕円 205"/>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07" name="テキスト ボックス 206"/>
          <p:cNvSpPr txBox="1"/>
          <p:nvPr/>
        </p:nvSpPr>
        <p:spPr>
          <a:xfrm>
            <a:off x="6289400" y="2335248"/>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grpSp>
        <p:nvGrpSpPr>
          <p:cNvPr id="210" name="図形グループ 209"/>
          <p:cNvGrpSpPr/>
          <p:nvPr/>
        </p:nvGrpSpPr>
        <p:grpSpPr>
          <a:xfrm>
            <a:off x="5256325" y="2477345"/>
            <a:ext cx="624014" cy="381046"/>
            <a:chOff x="6442672" y="2283622"/>
            <a:chExt cx="624014" cy="381046"/>
          </a:xfrm>
        </p:grpSpPr>
        <p:sp>
          <p:nvSpPr>
            <p:cNvPr id="208" name="角丸四角形 207"/>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211" name="図形グループ 210"/>
          <p:cNvGrpSpPr/>
          <p:nvPr/>
        </p:nvGrpSpPr>
        <p:grpSpPr>
          <a:xfrm>
            <a:off x="5259009" y="4248302"/>
            <a:ext cx="624014" cy="381046"/>
            <a:chOff x="6442672" y="2283622"/>
            <a:chExt cx="624014" cy="381046"/>
          </a:xfrm>
        </p:grpSpPr>
        <p:sp>
          <p:nvSpPr>
            <p:cNvPr id="212" name="角丸四角形 211"/>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3" name="テキスト ボックス 212"/>
            <p:cNvSpPr txBox="1"/>
            <p:nvPr/>
          </p:nvSpPr>
          <p:spPr>
            <a:xfrm>
              <a:off x="6475516" y="2283622"/>
              <a:ext cx="543739" cy="369332"/>
            </a:xfrm>
            <a:prstGeom prst="rect">
              <a:avLst/>
            </a:prstGeom>
            <a:noFill/>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sp>
        <p:nvSpPr>
          <p:cNvPr id="215" name="正方形/長方形 214"/>
          <p:cNvSpPr/>
          <p:nvPr/>
        </p:nvSpPr>
        <p:spPr>
          <a:xfrm>
            <a:off x="427615" y="2335247"/>
            <a:ext cx="5861785" cy="4960713"/>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217" name="図 216"/>
          <p:cNvPicPr>
            <a:picLocks noChangeAspect="1"/>
          </p:cNvPicPr>
          <p:nvPr/>
        </p:nvPicPr>
        <p:blipFill rotWithShape="1">
          <a:blip r:embed="rId4"/>
          <a:srcRect l="12685" t="13000" r="11196" b="13805"/>
          <a:stretch/>
        </p:blipFill>
        <p:spPr>
          <a:xfrm>
            <a:off x="630242" y="5948532"/>
            <a:ext cx="1666323" cy="1666409"/>
          </a:xfrm>
          <a:prstGeom prst="rect">
            <a:avLst/>
          </a:prstGeom>
        </p:spPr>
      </p:pic>
      <p:graphicFrame>
        <p:nvGraphicFramePr>
          <p:cNvPr id="218" name="表 217"/>
          <p:cNvGraphicFramePr>
            <a:graphicFrameLocks noGrp="1"/>
          </p:cNvGraphicFramePr>
          <p:nvPr>
            <p:extLst>
              <p:ext uri="{D42A27DB-BD31-4B8C-83A1-F6EECF244321}">
                <p14:modId xmlns:p14="http://schemas.microsoft.com/office/powerpoint/2010/main" val="2952749818"/>
              </p:ext>
            </p:extLst>
          </p:nvPr>
        </p:nvGraphicFramePr>
        <p:xfrm>
          <a:off x="3591997" y="6047073"/>
          <a:ext cx="2231038" cy="1463040"/>
        </p:xfrm>
        <a:graphic>
          <a:graphicData uri="http://schemas.openxmlformats.org/drawingml/2006/table">
            <a:tbl>
              <a:tblPr firstRow="1" bandRow="1">
                <a:tableStyleId>{2D5ABB26-0587-4C30-8999-92F81FD0307C}</a:tableStyleId>
              </a:tblPr>
              <a:tblGrid>
                <a:gridCol w="1694605"/>
                <a:gridCol w="536433"/>
              </a:tblGrid>
              <a:tr h="0">
                <a:tc>
                  <a:txBody>
                    <a:bodyPr/>
                    <a:lstStyle/>
                    <a:p>
                      <a:r>
                        <a:rPr kumimoji="1" lang="ja-JP" altLang="en-US" sz="1700" b="1" dirty="0" smtClean="0">
                          <a:latin typeface="+mj-ea"/>
                          <a:ea typeface="+mj-ea"/>
                        </a:rPr>
                        <a:t>ゴキゲン中飛車</a:t>
                      </a:r>
                      <a:endParaRPr kumimoji="1" lang="en-US" altLang="ja-JP" sz="1700" b="1" dirty="0" smtClean="0">
                        <a:latin typeface="+mj-ea"/>
                        <a:ea typeface="+mj-ea"/>
                      </a:endParaRPr>
                    </a:p>
                  </a:txBody>
                  <a:tcPr>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dirty="0">
                        <a:latin typeface="+mj-ea"/>
                        <a:ea typeface="+mj-ea"/>
                      </a:endParaRPr>
                    </a:p>
                  </a:txBody>
                  <a:tcPr>
                    <a:lnB w="12700" cap="flat" cmpd="sng" algn="ctr">
                      <a:solidFill>
                        <a:scrgbClr r="0" g="0" b="0"/>
                      </a:solidFill>
                      <a:prstDash val="solid"/>
                      <a:round/>
                      <a:headEnd type="none" w="med" len="med"/>
                      <a:tailEnd type="none" w="med" len="med"/>
                    </a:lnB>
                  </a:tcPr>
                </a:tc>
              </a:tr>
              <a:tr h="363715">
                <a:tc>
                  <a:txBody>
                    <a:bodyPr/>
                    <a:lstStyle/>
                    <a:p>
                      <a:r>
                        <a:rPr kumimoji="1" lang="ja-JP" altLang="en-US" sz="1700" dirty="0" smtClean="0">
                          <a:latin typeface="+mj-ea"/>
                          <a:ea typeface="+mj-ea"/>
                        </a:rPr>
                        <a:t>急戦矢倉</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94224">
                <a:tc>
                  <a:txBody>
                    <a:bodyPr/>
                    <a:lstStyle/>
                    <a:p>
                      <a:r>
                        <a:rPr kumimoji="1" lang="ja-JP" altLang="en-US" sz="1700" dirty="0" smtClean="0">
                          <a:latin typeface="+mj-ea"/>
                          <a:ea typeface="+mj-ea"/>
                        </a:rPr>
                        <a:t>棒銀</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0.7</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6766">
                <a:tc>
                  <a:txBody>
                    <a:bodyPr/>
                    <a:lstStyle/>
                    <a:p>
                      <a:r>
                        <a:rPr kumimoji="1" lang="ja-JP" altLang="en-US" sz="1700" dirty="0" smtClean="0">
                          <a:latin typeface="+mj-ea"/>
                          <a:ea typeface="+mj-ea"/>
                        </a:rPr>
                        <a:t>美濃囲い</a:t>
                      </a:r>
                      <a:endParaRPr kumimoji="1" lang="ja-JP" altLang="en-US" sz="1700" dirty="0">
                        <a:latin typeface="+mj-ea"/>
                        <a:ea typeface="+mj-ea"/>
                      </a:endParaRPr>
                    </a:p>
                  </a:txBody>
                  <a:tcPr>
                    <a:lnT w="12700" cap="flat" cmpd="sng" algn="ctr">
                      <a:solidFill>
                        <a:scrgbClr r="0" g="0" b="0"/>
                      </a:solidFill>
                      <a:prstDash val="solid"/>
                      <a:round/>
                      <a:headEnd type="none" w="med" len="med"/>
                      <a:tailEnd type="none" w="med" len="med"/>
                    </a:lnT>
                  </a:tcPr>
                </a:tc>
                <a:tc>
                  <a:txBody>
                    <a:bodyPr/>
                    <a:lstStyle/>
                    <a:p>
                      <a:r>
                        <a:rPr kumimoji="1" lang="en-US" altLang="ja-JP" dirty="0" smtClean="0">
                          <a:latin typeface="+mj-ea"/>
                          <a:ea typeface="+mj-ea"/>
                        </a:rPr>
                        <a:t>0.3</a:t>
                      </a:r>
                      <a:endParaRPr kumimoji="1" lang="ja-JP" altLang="en-US" dirty="0">
                        <a:latin typeface="+mj-ea"/>
                        <a:ea typeface="+mj-ea"/>
                      </a:endParaRPr>
                    </a:p>
                  </a:txBody>
                  <a:tcPr>
                    <a:lnT w="12700" cap="flat" cmpd="sng" algn="ctr">
                      <a:solidFill>
                        <a:scrgbClr r="0" g="0" b="0"/>
                      </a:solidFill>
                      <a:prstDash val="solid"/>
                      <a:round/>
                      <a:headEnd type="none" w="med" len="med"/>
                      <a:tailEnd type="none" w="med" len="med"/>
                    </a:lnT>
                  </a:tcPr>
                </a:tc>
              </a:tr>
            </a:tbl>
          </a:graphicData>
        </a:graphic>
      </p:graphicFrame>
      <p:grpSp>
        <p:nvGrpSpPr>
          <p:cNvPr id="219" name="図形グループ 218"/>
          <p:cNvGrpSpPr/>
          <p:nvPr/>
        </p:nvGrpSpPr>
        <p:grpSpPr>
          <a:xfrm>
            <a:off x="2418653" y="6090869"/>
            <a:ext cx="1087328" cy="1319938"/>
            <a:chOff x="2563014" y="2215732"/>
            <a:chExt cx="1087328" cy="1319938"/>
          </a:xfrm>
        </p:grpSpPr>
        <p:sp>
          <p:nvSpPr>
            <p:cNvPr id="220" name="円/楕円 219"/>
            <p:cNvSpPr/>
            <p:nvPr/>
          </p:nvSpPr>
          <p:spPr>
            <a:xfrm>
              <a:off x="2563957" y="2215732"/>
              <a:ext cx="264270" cy="264270"/>
            </a:xfrm>
            <a:prstGeom prst="ellipse">
              <a:avLst/>
            </a:prstGeom>
            <a:solidFill>
              <a:schemeClr val="tx2">
                <a:lumMod val="60000"/>
                <a:lumOff val="4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1" name="円/楕円 220"/>
            <p:cNvSpPr/>
            <p:nvPr/>
          </p:nvSpPr>
          <p:spPr>
            <a:xfrm>
              <a:off x="2563014"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2" name="円/楕円 221"/>
            <p:cNvSpPr/>
            <p:nvPr/>
          </p:nvSpPr>
          <p:spPr>
            <a:xfrm>
              <a:off x="2563014"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3" name="円/楕円 222"/>
            <p:cNvSpPr/>
            <p:nvPr/>
          </p:nvSpPr>
          <p:spPr>
            <a:xfrm>
              <a:off x="2563957"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2988724" y="243578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5" name="円/楕円 224"/>
            <p:cNvSpPr/>
            <p:nvPr/>
          </p:nvSpPr>
          <p:spPr>
            <a:xfrm>
              <a:off x="2988724" y="313926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6" name="円/楕円 225"/>
            <p:cNvSpPr/>
            <p:nvPr/>
          </p:nvSpPr>
          <p:spPr>
            <a:xfrm>
              <a:off x="2989667" y="278792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7" name="直線コネクタ 226"/>
            <p:cNvCxnSpPr>
              <a:stCxn id="220" idx="6"/>
              <a:endCxn id="224" idx="2"/>
            </p:cNvCxnSpPr>
            <p:nvPr/>
          </p:nvCxnSpPr>
          <p:spPr>
            <a:xfrm>
              <a:off x="2828227" y="2347867"/>
              <a:ext cx="160497" cy="22005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8" name="直線コネクタ 227"/>
            <p:cNvCxnSpPr>
              <a:endCxn id="224" idx="2"/>
            </p:cNvCxnSpPr>
            <p:nvPr/>
          </p:nvCxnSpPr>
          <p:spPr>
            <a:xfrm flipV="1">
              <a:off x="2829170" y="2567917"/>
              <a:ext cx="159554" cy="132087"/>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9" name="直線コネクタ 228"/>
            <p:cNvCxnSpPr>
              <a:stCxn id="221" idx="6"/>
              <a:endCxn id="226" idx="2"/>
            </p:cNvCxnSpPr>
            <p:nvPr/>
          </p:nvCxnSpPr>
          <p:spPr>
            <a:xfrm>
              <a:off x="2827284" y="2700052"/>
              <a:ext cx="162383" cy="220002"/>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0" name="直線コネクタ 229"/>
            <p:cNvCxnSpPr>
              <a:stCxn id="223" idx="6"/>
              <a:endCxn id="226" idx="2"/>
            </p:cNvCxnSpPr>
            <p:nvPr/>
          </p:nvCxnSpPr>
          <p:spPr>
            <a:xfrm flipV="1">
              <a:off x="2828227" y="2920055"/>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1" name="直線コネクタ 230"/>
            <p:cNvCxnSpPr>
              <a:stCxn id="223" idx="6"/>
              <a:endCxn id="225" idx="2"/>
            </p:cNvCxnSpPr>
            <p:nvPr/>
          </p:nvCxnSpPr>
          <p:spPr>
            <a:xfrm>
              <a:off x="2828227" y="3052190"/>
              <a:ext cx="160497" cy="21921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2" name="直線コネクタ 231"/>
            <p:cNvCxnSpPr>
              <a:stCxn id="225" idx="2"/>
              <a:endCxn id="222" idx="6"/>
            </p:cNvCxnSpPr>
            <p:nvPr/>
          </p:nvCxnSpPr>
          <p:spPr>
            <a:xfrm flipH="1">
              <a:off x="2827284" y="3271400"/>
              <a:ext cx="161440" cy="132135"/>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3" name="直線コネクタ 232"/>
            <p:cNvCxnSpPr>
              <a:stCxn id="222" idx="6"/>
              <a:endCxn id="226" idx="2"/>
            </p:cNvCxnSpPr>
            <p:nvPr/>
          </p:nvCxnSpPr>
          <p:spPr>
            <a:xfrm flipV="1">
              <a:off x="2827284" y="2920055"/>
              <a:ext cx="162383" cy="483480"/>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4" name="直線コネクタ 233"/>
            <p:cNvCxnSpPr>
              <a:stCxn id="222" idx="6"/>
              <a:endCxn id="224" idx="2"/>
            </p:cNvCxnSpPr>
            <p:nvPr/>
          </p:nvCxnSpPr>
          <p:spPr>
            <a:xfrm flipV="1">
              <a:off x="2827284" y="2567917"/>
              <a:ext cx="161440" cy="83561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5" name="直線コネクタ 234"/>
            <p:cNvCxnSpPr>
              <a:stCxn id="220" idx="6"/>
              <a:endCxn id="226" idx="2"/>
            </p:cNvCxnSpPr>
            <p:nvPr/>
          </p:nvCxnSpPr>
          <p:spPr>
            <a:xfrm>
              <a:off x="2828227" y="2347867"/>
              <a:ext cx="161440" cy="572188"/>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6" name="直線コネクタ 235"/>
            <p:cNvCxnSpPr>
              <a:stCxn id="220" idx="6"/>
              <a:endCxn id="225" idx="2"/>
            </p:cNvCxnSpPr>
            <p:nvPr/>
          </p:nvCxnSpPr>
          <p:spPr>
            <a:xfrm>
              <a:off x="2828227" y="2347867"/>
              <a:ext cx="160497" cy="923533"/>
            </a:xfrm>
            <a:prstGeom prst="lin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7" name="直線コネクタ 236"/>
            <p:cNvCxnSpPr/>
            <p:nvPr/>
          </p:nvCxnSpPr>
          <p:spPr>
            <a:xfrm>
              <a:off x="3260913" y="2339398"/>
              <a:ext cx="160497" cy="22005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8" name="直線コネクタ 237"/>
            <p:cNvCxnSpPr/>
            <p:nvPr/>
          </p:nvCxnSpPr>
          <p:spPr>
            <a:xfrm flipV="1">
              <a:off x="3261855" y="2559448"/>
              <a:ext cx="159554" cy="132087"/>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39" name="直線コネクタ 238"/>
            <p:cNvCxnSpPr/>
            <p:nvPr/>
          </p:nvCxnSpPr>
          <p:spPr>
            <a:xfrm>
              <a:off x="3259970" y="2691583"/>
              <a:ext cx="162383" cy="220002"/>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0" name="直線コネクタ 239"/>
            <p:cNvCxnSpPr/>
            <p:nvPr/>
          </p:nvCxnSpPr>
          <p:spPr>
            <a:xfrm flipV="1">
              <a:off x="3260913" y="2911585"/>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1" name="直線コネクタ 240"/>
            <p:cNvCxnSpPr/>
            <p:nvPr/>
          </p:nvCxnSpPr>
          <p:spPr>
            <a:xfrm>
              <a:off x="3260913" y="3043721"/>
              <a:ext cx="160497" cy="21921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2" name="直線コネクタ 241"/>
            <p:cNvCxnSpPr/>
            <p:nvPr/>
          </p:nvCxnSpPr>
          <p:spPr>
            <a:xfrm flipH="1">
              <a:off x="3259970" y="3262931"/>
              <a:ext cx="161440" cy="132135"/>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3" name="直線コネクタ 242"/>
            <p:cNvCxnSpPr/>
            <p:nvPr/>
          </p:nvCxnSpPr>
          <p:spPr>
            <a:xfrm flipV="1">
              <a:off x="3259970" y="2911585"/>
              <a:ext cx="162383" cy="483480"/>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4" name="直線コネクタ 243"/>
            <p:cNvCxnSpPr/>
            <p:nvPr/>
          </p:nvCxnSpPr>
          <p:spPr>
            <a:xfrm flipV="1">
              <a:off x="3259970" y="2559448"/>
              <a:ext cx="161440" cy="83561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5" name="直線コネクタ 244"/>
            <p:cNvCxnSpPr/>
            <p:nvPr/>
          </p:nvCxnSpPr>
          <p:spPr>
            <a:xfrm>
              <a:off x="3260913" y="2339398"/>
              <a:ext cx="161440" cy="572188"/>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46" name="直線コネクタ 245"/>
            <p:cNvCxnSpPr/>
            <p:nvPr/>
          </p:nvCxnSpPr>
          <p:spPr>
            <a:xfrm>
              <a:off x="3260913" y="2339398"/>
              <a:ext cx="160497" cy="923533"/>
            </a:xfrm>
            <a:prstGeom prst="line">
              <a:avLst/>
            </a:prstGeom>
            <a:ln>
              <a:solidFill>
                <a:srgbClr val="77933C"/>
              </a:solidFill>
            </a:ln>
            <a:scene3d>
              <a:camera prst="orthographicFront">
                <a:rot lat="0" lon="10800000" rev="0"/>
              </a:camera>
              <a:lightRig rig="threePt" dir="t"/>
            </a:scene3d>
          </p:spPr>
          <p:style>
            <a:lnRef idx="2">
              <a:schemeClr val="accent1"/>
            </a:lnRef>
            <a:fillRef idx="0">
              <a:schemeClr val="accent1"/>
            </a:fillRef>
            <a:effectRef idx="1">
              <a:schemeClr val="accent1"/>
            </a:effectRef>
            <a:fontRef idx="minor">
              <a:schemeClr val="tx1"/>
            </a:fontRef>
          </p:style>
        </p:cxnSp>
        <p:sp>
          <p:nvSpPr>
            <p:cNvPr id="247" name="円/楕円 246"/>
            <p:cNvSpPr/>
            <p:nvPr/>
          </p:nvSpPr>
          <p:spPr>
            <a:xfrm>
              <a:off x="3386072" y="2215732"/>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8" name="円/楕円 247"/>
            <p:cNvSpPr/>
            <p:nvPr/>
          </p:nvSpPr>
          <p:spPr>
            <a:xfrm>
              <a:off x="3385129" y="2567917"/>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9" name="円/楕円 248"/>
            <p:cNvSpPr/>
            <p:nvPr/>
          </p:nvSpPr>
          <p:spPr>
            <a:xfrm>
              <a:off x="3385129" y="3271400"/>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0" name="円/楕円 249"/>
            <p:cNvSpPr/>
            <p:nvPr/>
          </p:nvSpPr>
          <p:spPr>
            <a:xfrm>
              <a:off x="3386072" y="2920055"/>
              <a:ext cx="264270" cy="264270"/>
            </a:xfrm>
            <a:prstGeom prst="ellipse">
              <a:avLst/>
            </a:prstGeom>
            <a:solidFill>
              <a:srgbClr val="558ED5"/>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51" name="図形グループ 250"/>
          <p:cNvGrpSpPr/>
          <p:nvPr/>
        </p:nvGrpSpPr>
        <p:grpSpPr>
          <a:xfrm>
            <a:off x="5268863" y="6011302"/>
            <a:ext cx="624014" cy="381046"/>
            <a:chOff x="6442672" y="2283622"/>
            <a:chExt cx="624014" cy="381046"/>
          </a:xfrm>
          <a:solidFill>
            <a:srgbClr val="77933C"/>
          </a:solidFill>
        </p:grpSpPr>
        <p:sp>
          <p:nvSpPr>
            <p:cNvPr id="252" name="角丸四角形 251"/>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3" name="テキスト ボックス 252"/>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sp>
        <p:nvSpPr>
          <p:cNvPr id="254" name="テキスト ボックス 253"/>
          <p:cNvSpPr txBox="1"/>
          <p:nvPr/>
        </p:nvSpPr>
        <p:spPr>
          <a:xfrm>
            <a:off x="1105957" y="1947193"/>
            <a:ext cx="646331"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局面</a:t>
            </a:r>
            <a:endParaRPr kumimoji="1" lang="ja-JP" altLang="en-US" b="1" dirty="0">
              <a:solidFill>
                <a:srgbClr val="FFFFFF"/>
              </a:solidFill>
            </a:endParaRPr>
          </a:p>
        </p:txBody>
      </p:sp>
      <p:sp>
        <p:nvSpPr>
          <p:cNvPr id="255" name="テキスト ボックス 254"/>
          <p:cNvSpPr txBox="1"/>
          <p:nvPr/>
        </p:nvSpPr>
        <p:spPr>
          <a:xfrm>
            <a:off x="2365007" y="1954967"/>
            <a:ext cx="1316286" cy="369332"/>
          </a:xfrm>
          <a:prstGeom prst="rect">
            <a:avLst/>
          </a:prstGeom>
          <a:solidFill>
            <a:srgbClr val="1F497D"/>
          </a:solidFill>
          <a:ln>
            <a:solidFill>
              <a:srgbClr val="1F497D"/>
            </a:solidFill>
          </a:ln>
        </p:spPr>
        <p:txBody>
          <a:bodyPr wrap="none" rtlCol="0">
            <a:spAutoFit/>
          </a:bodyPr>
          <a:lstStyle/>
          <a:p>
            <a:r>
              <a:rPr kumimoji="1" lang="en-US" altLang="ja-JP" b="1" dirty="0" err="1" smtClean="0">
                <a:solidFill>
                  <a:srgbClr val="FFFFFF"/>
                </a:solidFill>
              </a:rPr>
              <a:t>NeuralNet</a:t>
            </a:r>
            <a:endParaRPr kumimoji="1" lang="ja-JP" altLang="en-US" b="1" dirty="0">
              <a:solidFill>
                <a:srgbClr val="FFFFFF"/>
              </a:solidFill>
            </a:endParaRPr>
          </a:p>
        </p:txBody>
      </p:sp>
      <p:sp>
        <p:nvSpPr>
          <p:cNvPr id="256" name="テキスト ボックス 255"/>
          <p:cNvSpPr txBox="1"/>
          <p:nvPr/>
        </p:nvSpPr>
        <p:spPr>
          <a:xfrm>
            <a:off x="3919143" y="1952046"/>
            <a:ext cx="889987"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特徴語</a:t>
            </a:r>
            <a:endParaRPr kumimoji="1" lang="ja-JP" altLang="en-US" b="1" dirty="0">
              <a:solidFill>
                <a:srgbClr val="FFFFFF"/>
              </a:solidFill>
            </a:endParaRPr>
          </a:p>
        </p:txBody>
      </p:sp>
      <p:sp>
        <p:nvSpPr>
          <p:cNvPr id="257" name="テキスト ボックス 256"/>
          <p:cNvSpPr txBox="1"/>
          <p:nvPr/>
        </p:nvSpPr>
        <p:spPr>
          <a:xfrm>
            <a:off x="5111565" y="1954967"/>
            <a:ext cx="877163" cy="369332"/>
          </a:xfrm>
          <a:prstGeom prst="rect">
            <a:avLst/>
          </a:prstGeom>
          <a:solidFill>
            <a:srgbClr val="1F497D"/>
          </a:solidFill>
          <a:ln>
            <a:solidFill>
              <a:srgbClr val="1F497D"/>
            </a:solidFill>
          </a:ln>
        </p:spPr>
        <p:txBody>
          <a:bodyPr wrap="none" rtlCol="0">
            <a:spAutoFit/>
          </a:bodyPr>
          <a:lstStyle/>
          <a:p>
            <a:r>
              <a:rPr kumimoji="1" lang="ja-JP" altLang="en-US" b="1" dirty="0" smtClean="0">
                <a:solidFill>
                  <a:srgbClr val="FFFFFF"/>
                </a:solidFill>
              </a:rPr>
              <a:t>スコア</a:t>
            </a:r>
            <a:endParaRPr kumimoji="1" lang="ja-JP" altLang="en-US" b="1" dirty="0">
              <a:solidFill>
                <a:srgbClr val="FFFFFF"/>
              </a:solidFill>
            </a:endParaRPr>
          </a:p>
        </p:txBody>
      </p:sp>
      <p:sp>
        <p:nvSpPr>
          <p:cNvPr id="258" name="テキスト ボックス 257"/>
          <p:cNvSpPr txBox="1"/>
          <p:nvPr/>
        </p:nvSpPr>
        <p:spPr>
          <a:xfrm>
            <a:off x="6510955" y="2846677"/>
            <a:ext cx="2383844" cy="461665"/>
          </a:xfrm>
          <a:prstGeom prst="rect">
            <a:avLst/>
          </a:prstGeom>
          <a:noFill/>
          <a:ln>
            <a:solidFill>
              <a:srgbClr val="1F497D"/>
            </a:solidFill>
          </a:ln>
        </p:spPr>
        <p:txBody>
          <a:bodyPr wrap="square" rtlCol="0">
            <a:spAutoFit/>
          </a:bodyPr>
          <a:lstStyle/>
          <a:p>
            <a:r>
              <a:rPr lang="ja-JP" altLang="en-US" sz="2400" dirty="0" smtClean="0">
                <a:solidFill>
                  <a:schemeClr val="tx2"/>
                </a:solidFill>
              </a:rPr>
              <a:t>ゴキゲン中飛車</a:t>
            </a:r>
            <a:endParaRPr kumimoji="1" lang="en-US" altLang="ja-JP" sz="2400" dirty="0" smtClean="0">
              <a:solidFill>
                <a:schemeClr val="tx2"/>
              </a:solidFill>
            </a:endParaRPr>
          </a:p>
        </p:txBody>
      </p:sp>
      <p:sp>
        <p:nvSpPr>
          <p:cNvPr id="259" name="下矢印 258"/>
          <p:cNvSpPr/>
          <p:nvPr/>
        </p:nvSpPr>
        <p:spPr>
          <a:xfrm>
            <a:off x="6704042" y="3746230"/>
            <a:ext cx="418744" cy="917533"/>
          </a:xfrm>
          <a:prstGeom prst="downArrow">
            <a:avLst/>
          </a:prstGeom>
          <a:solidFill>
            <a:schemeClr val="tx2"/>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1F497D"/>
              </a:solidFill>
            </a:endParaRPr>
          </a:p>
        </p:txBody>
      </p:sp>
      <p:sp>
        <p:nvSpPr>
          <p:cNvPr id="260" name="テキスト ボックス 259"/>
          <p:cNvSpPr txBox="1"/>
          <p:nvPr/>
        </p:nvSpPr>
        <p:spPr>
          <a:xfrm>
            <a:off x="1040269" y="2809019"/>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263" name="四角形吹き出し 262"/>
          <p:cNvSpPr/>
          <p:nvPr/>
        </p:nvSpPr>
        <p:spPr>
          <a:xfrm>
            <a:off x="7458062" y="3693150"/>
            <a:ext cx="1420452" cy="845909"/>
          </a:xfrm>
          <a:prstGeom prst="wedgeRectCallout">
            <a:avLst>
              <a:gd name="adj1" fmla="val -71547"/>
              <a:gd name="adj2" fmla="val 684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b="1" dirty="0" smtClean="0"/>
              <a:t>スコア順に出力</a:t>
            </a:r>
            <a:endParaRPr kumimoji="1" lang="ja-JP" altLang="en-US" sz="2000" b="1" dirty="0"/>
          </a:p>
        </p:txBody>
      </p:sp>
      <p:sp>
        <p:nvSpPr>
          <p:cNvPr id="3" name="テキスト ボックス 2"/>
          <p:cNvSpPr txBox="1"/>
          <p:nvPr/>
        </p:nvSpPr>
        <p:spPr>
          <a:xfrm>
            <a:off x="-1083814" y="3153229"/>
            <a:ext cx="184666" cy="369332"/>
          </a:xfrm>
          <a:prstGeom prst="rect">
            <a:avLst/>
          </a:prstGeom>
          <a:noFill/>
        </p:spPr>
        <p:txBody>
          <a:bodyPr wrap="none" rtlCol="0">
            <a:spAutoFit/>
          </a:bodyPr>
          <a:lstStyle/>
          <a:p>
            <a:endParaRPr kumimoji="1" lang="ja-JP" altLang="en-US" dirty="0"/>
          </a:p>
        </p:txBody>
      </p:sp>
      <p:sp>
        <p:nvSpPr>
          <p:cNvPr id="7" name="台形 6"/>
          <p:cNvSpPr/>
          <p:nvPr/>
        </p:nvSpPr>
        <p:spPr>
          <a:xfrm>
            <a:off x="6510954" y="2544202"/>
            <a:ext cx="2022573"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検索クエリ</a:t>
            </a:r>
            <a:endParaRPr kumimoji="1" lang="ja-JP" altLang="en-US" dirty="0">
              <a:solidFill>
                <a:srgbClr val="FFFFFF"/>
              </a:solidFill>
            </a:endParaRPr>
          </a:p>
        </p:txBody>
      </p:sp>
      <p:sp>
        <p:nvSpPr>
          <p:cNvPr id="141" name="テキスト ボックス 140"/>
          <p:cNvSpPr txBox="1"/>
          <p:nvPr/>
        </p:nvSpPr>
        <p:spPr>
          <a:xfrm>
            <a:off x="1040269" y="4450825"/>
            <a:ext cx="707542"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143" name="テキスト ボックス 142"/>
          <p:cNvSpPr txBox="1"/>
          <p:nvPr/>
        </p:nvSpPr>
        <p:spPr>
          <a:xfrm>
            <a:off x="1040269" y="6112545"/>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sp>
        <p:nvSpPr>
          <p:cNvPr id="144" name="テキスト ボックス 143"/>
          <p:cNvSpPr txBox="1"/>
          <p:nvPr/>
        </p:nvSpPr>
        <p:spPr>
          <a:xfrm>
            <a:off x="6445395" y="5099196"/>
            <a:ext cx="2535716"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 C, B</a:t>
            </a:r>
            <a:endParaRPr kumimoji="1" lang="ja-JP" altLang="en-US" sz="4800" b="1" dirty="0">
              <a:solidFill>
                <a:srgbClr val="1F497D"/>
              </a:solidFill>
              <a:latin typeface="Bangla MN"/>
              <a:cs typeface="Bangla MN"/>
            </a:endParaRPr>
          </a:p>
        </p:txBody>
      </p:sp>
      <p:grpSp>
        <p:nvGrpSpPr>
          <p:cNvPr id="147" name="図形グループ 146"/>
          <p:cNvGrpSpPr/>
          <p:nvPr/>
        </p:nvGrpSpPr>
        <p:grpSpPr>
          <a:xfrm>
            <a:off x="6535719" y="5998175"/>
            <a:ext cx="624014" cy="381046"/>
            <a:chOff x="6442672" y="2283622"/>
            <a:chExt cx="624014" cy="381046"/>
          </a:xfrm>
        </p:grpSpPr>
        <p:sp>
          <p:nvSpPr>
            <p:cNvPr id="148" name="角丸四角形 147"/>
            <p:cNvSpPr/>
            <p:nvPr/>
          </p:nvSpPr>
          <p:spPr>
            <a:xfrm>
              <a:off x="6442672" y="2295336"/>
              <a:ext cx="624014" cy="369332"/>
            </a:xfrm>
            <a:prstGeom prst="roundRect">
              <a:avLst/>
            </a:prstGeom>
            <a:solidFill>
              <a:srgbClr val="77933C"/>
            </a:solid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9" name="テキスト ボックス 148"/>
            <p:cNvSpPr txBox="1"/>
            <p:nvPr/>
          </p:nvSpPr>
          <p:spPr>
            <a:xfrm>
              <a:off x="6475516" y="2283622"/>
              <a:ext cx="543379" cy="369332"/>
            </a:xfrm>
            <a:prstGeom prst="rect">
              <a:avLst/>
            </a:prstGeom>
            <a:noFill/>
          </p:spPr>
          <p:txBody>
            <a:bodyPr wrap="none" rtlCol="0">
              <a:spAutoFit/>
            </a:bodyPr>
            <a:lstStyle/>
            <a:p>
              <a:r>
                <a:rPr lang="en-US" altLang="ja-JP" dirty="0" smtClean="0">
                  <a:solidFill>
                    <a:srgbClr val="FFFFFF"/>
                  </a:solidFill>
                  <a:latin typeface="+mj-ea"/>
                  <a:ea typeface="+mj-ea"/>
                </a:rPr>
                <a:t>0.8</a:t>
              </a:r>
              <a:endParaRPr kumimoji="1" lang="ja-JP" altLang="en-US" dirty="0">
                <a:solidFill>
                  <a:srgbClr val="FFFFFF"/>
                </a:solidFill>
                <a:latin typeface="+mj-ea"/>
                <a:ea typeface="+mj-ea"/>
              </a:endParaRPr>
            </a:p>
          </p:txBody>
        </p:sp>
      </p:grpSp>
      <p:grpSp>
        <p:nvGrpSpPr>
          <p:cNvPr id="151" name="図形グループ 150"/>
          <p:cNvGrpSpPr/>
          <p:nvPr/>
        </p:nvGrpSpPr>
        <p:grpSpPr>
          <a:xfrm>
            <a:off x="7457518" y="6008359"/>
            <a:ext cx="624014" cy="381046"/>
            <a:chOff x="6442672" y="2283622"/>
            <a:chExt cx="624014" cy="381046"/>
          </a:xfrm>
          <a:solidFill>
            <a:srgbClr val="77933C"/>
          </a:solidFill>
        </p:grpSpPr>
        <p:sp>
          <p:nvSpPr>
            <p:cNvPr id="152" name="角丸四角形 151"/>
            <p:cNvSpPr/>
            <p:nvPr/>
          </p:nvSpPr>
          <p:spPr>
            <a:xfrm>
              <a:off x="6442672" y="2295336"/>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3" name="テキスト ボックス 152"/>
            <p:cNvSpPr txBox="1"/>
            <p:nvPr/>
          </p:nvSpPr>
          <p:spPr>
            <a:xfrm>
              <a:off x="6475516" y="2283622"/>
              <a:ext cx="544303" cy="369332"/>
            </a:xfrm>
            <a:prstGeom prst="rect">
              <a:avLst/>
            </a:prstGeom>
            <a:grpFill/>
            <a:ln>
              <a:solidFill>
                <a:srgbClr val="77933C"/>
              </a:solidFill>
            </a:ln>
          </p:spPr>
          <p:txBody>
            <a:bodyPr wrap="none" rtlCol="0">
              <a:spAutoFit/>
            </a:bodyPr>
            <a:lstStyle/>
            <a:p>
              <a:r>
                <a:rPr lang="en-US" altLang="ja-JP" dirty="0" smtClean="0">
                  <a:solidFill>
                    <a:srgbClr val="FFFFFF"/>
                  </a:solidFill>
                  <a:latin typeface="+mj-ea"/>
                  <a:ea typeface="+mj-ea"/>
                </a:rPr>
                <a:t>0.4</a:t>
              </a:r>
              <a:endParaRPr kumimoji="1" lang="ja-JP" altLang="en-US" dirty="0">
                <a:solidFill>
                  <a:srgbClr val="FFFFFF"/>
                </a:solidFill>
                <a:latin typeface="+mj-ea"/>
                <a:ea typeface="+mj-ea"/>
              </a:endParaRPr>
            </a:p>
          </p:txBody>
        </p:sp>
      </p:grpSp>
      <p:grpSp>
        <p:nvGrpSpPr>
          <p:cNvPr id="154" name="図形グループ 153"/>
          <p:cNvGrpSpPr/>
          <p:nvPr/>
        </p:nvGrpSpPr>
        <p:grpSpPr>
          <a:xfrm>
            <a:off x="8335581" y="5972181"/>
            <a:ext cx="624014" cy="402944"/>
            <a:chOff x="6431724" y="2283622"/>
            <a:chExt cx="624014" cy="402944"/>
          </a:xfrm>
          <a:solidFill>
            <a:srgbClr val="77933C"/>
          </a:solidFill>
        </p:grpSpPr>
        <p:sp>
          <p:nvSpPr>
            <p:cNvPr id="155" name="角丸四角形 154"/>
            <p:cNvSpPr/>
            <p:nvPr/>
          </p:nvSpPr>
          <p:spPr>
            <a:xfrm>
              <a:off x="6431724" y="2317234"/>
              <a:ext cx="624014" cy="369332"/>
            </a:xfrm>
            <a:prstGeom prst="roundRect">
              <a:avLst/>
            </a:prstGeom>
            <a:grpFill/>
            <a:ln>
              <a:solidFill>
                <a:srgbClr val="7793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6" name="テキスト ボックス 155"/>
            <p:cNvSpPr txBox="1"/>
            <p:nvPr/>
          </p:nvSpPr>
          <p:spPr>
            <a:xfrm>
              <a:off x="6475516" y="2283622"/>
              <a:ext cx="543739" cy="369332"/>
            </a:xfrm>
            <a:prstGeom prst="rect">
              <a:avLst/>
            </a:prstGeom>
            <a:noFill/>
            <a:ln>
              <a:noFill/>
            </a:ln>
          </p:spPr>
          <p:txBody>
            <a:bodyPr wrap="none" rtlCol="0">
              <a:spAutoFit/>
            </a:bodyPr>
            <a:lstStyle/>
            <a:p>
              <a:r>
                <a:rPr lang="en-US" altLang="ja-JP" dirty="0" smtClean="0">
                  <a:solidFill>
                    <a:srgbClr val="FFFFFF"/>
                  </a:solidFill>
                  <a:latin typeface="+mj-ea"/>
                  <a:ea typeface="+mj-ea"/>
                </a:rPr>
                <a:t>0.2</a:t>
              </a:r>
              <a:endParaRPr kumimoji="1" lang="ja-JP" altLang="en-US" dirty="0">
                <a:solidFill>
                  <a:srgbClr val="FFFFFF"/>
                </a:solidFill>
                <a:latin typeface="+mj-ea"/>
                <a:ea typeface="+mj-ea"/>
              </a:endParaRPr>
            </a:p>
          </p:txBody>
        </p:sp>
      </p:grpSp>
      <p:sp>
        <p:nvSpPr>
          <p:cNvPr id="8" name="スライド番号プレースホルダー 7"/>
          <p:cNvSpPr>
            <a:spLocks noGrp="1"/>
          </p:cNvSpPr>
          <p:nvPr>
            <p:ph type="sldNum" sz="quarter" idx="12"/>
          </p:nvPr>
        </p:nvSpPr>
        <p:spPr/>
        <p:txBody>
          <a:bodyPr/>
          <a:lstStyle/>
          <a:p>
            <a:fld id="{0C6B4AF7-E0BF-8148-B722-CF10BCBECCA6}" type="slidenum">
              <a:rPr kumimoji="1" lang="ja-JP" altLang="en-US" smtClean="0"/>
              <a:t>5</a:t>
            </a:fld>
            <a:endParaRPr kumimoji="1" lang="ja-JP" altLang="en-US"/>
          </a:p>
        </p:txBody>
      </p:sp>
    </p:spTree>
    <p:extLst>
      <p:ext uri="{BB962C8B-B14F-4D97-AF65-F5344CB8AC3E}">
        <p14:creationId xmlns:p14="http://schemas.microsoft.com/office/powerpoint/2010/main" val="3367117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chemeClr val="accent1"/>
                </a:solidFill>
                <a:latin typeface="ヒラギノ角ゴ Pro W3"/>
                <a:ea typeface="ヒラギノ角ゴ Pro W3"/>
                <a:cs typeface="ヒラギノ角ゴ Pro W3"/>
              </a:rPr>
              <a:t>関連</a:t>
            </a:r>
            <a:r>
              <a:rPr lang="en-US" altLang="en-US" b="1" spc="300" dirty="0" smtClean="0">
                <a:solidFill>
                  <a:schemeClr val="accent1"/>
                </a:solidFill>
                <a:latin typeface="ヒラギノ角ゴ Pro W3"/>
                <a:ea typeface="ヒラギノ角ゴ Pro W3"/>
                <a:cs typeface="ヒラギノ角ゴ Pro W3"/>
              </a:rPr>
              <a:t>研究</a:t>
            </a:r>
            <a:endParaRPr kumimoji="1" lang="ja-JP" altLang="en-US" b="1" spc="300" dirty="0">
              <a:solidFill>
                <a:schemeClr val="accent1"/>
              </a:solidFill>
              <a:latin typeface="ヒラギノ角ゴ Pro W3"/>
              <a:ea typeface="ヒラギノ角ゴ Pro W3"/>
              <a:cs typeface="ヒラギノ角ゴ Pro W3"/>
            </a:endParaRPr>
          </a:p>
        </p:txBody>
      </p:sp>
      <p:sp>
        <p:nvSpPr>
          <p:cNvPr id="4" name="テキスト ボックス 3"/>
          <p:cNvSpPr txBox="1"/>
          <p:nvPr/>
        </p:nvSpPr>
        <p:spPr>
          <a:xfrm>
            <a:off x="1159132" y="1137478"/>
            <a:ext cx="9040531" cy="400110"/>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局面の一部を検索クエリとして、局面を検索する</a:t>
            </a:r>
            <a:r>
              <a:rPr kumimoji="1" lang="en-US" altLang="ja-JP" sz="2000" dirty="0" smtClean="0">
                <a:solidFill>
                  <a:srgbClr val="4F81BD"/>
                </a:solidFill>
                <a:latin typeface="ヒラギノ明朝 Pro W3"/>
                <a:ea typeface="ヒラギノ明朝 Pro W3"/>
                <a:cs typeface="ヒラギノ明朝 Pro W3"/>
              </a:rPr>
              <a:t>[05 </a:t>
            </a:r>
            <a:r>
              <a:rPr kumimoji="1" lang="ja-JP" altLang="en-US" sz="2000" dirty="0" smtClean="0">
                <a:solidFill>
                  <a:srgbClr val="4F81BD"/>
                </a:solidFill>
                <a:latin typeface="ヒラギノ明朝 Pro W3"/>
                <a:ea typeface="ヒラギノ明朝 Pro W3"/>
                <a:cs typeface="ヒラギノ明朝 Pro W3"/>
              </a:rPr>
              <a:t>横</a:t>
            </a:r>
            <a:r>
              <a:rPr lang="ja-JP" altLang="en-US" sz="2000" dirty="0" smtClean="0">
                <a:solidFill>
                  <a:srgbClr val="4F81BD"/>
                </a:solidFill>
                <a:latin typeface="ヒラギノ明朝 Pro W3"/>
                <a:ea typeface="ヒラギノ明朝 Pro W3"/>
                <a:cs typeface="ヒラギノ明朝 Pro W3"/>
              </a:rPr>
              <a:t>山ら</a:t>
            </a:r>
            <a:r>
              <a:rPr lang="en-US" altLang="ja-JP" sz="2000" dirty="0" smtClean="0">
                <a:solidFill>
                  <a:srgbClr val="4F81BD"/>
                </a:solidFill>
                <a:latin typeface="ヒラギノ明朝 Pro W3"/>
                <a:ea typeface="ヒラギノ明朝 Pro W3"/>
                <a:cs typeface="ヒラギノ明朝 Pro W3"/>
              </a:rPr>
              <a:t>]</a:t>
            </a:r>
            <a:endParaRPr kumimoji="1" lang="ja-JP" altLang="en-US" sz="2000" dirty="0">
              <a:solidFill>
                <a:srgbClr val="4F81BD"/>
              </a:solidFill>
              <a:latin typeface="ヒラギノ明朝 Pro W3"/>
              <a:ea typeface="ヒラギノ明朝 Pro W3"/>
              <a:cs typeface="ヒラギノ明朝 Pro W3"/>
            </a:endParaRPr>
          </a:p>
        </p:txBody>
      </p:sp>
      <p:sp>
        <p:nvSpPr>
          <p:cNvPr id="334" name="正方形/長方形 333"/>
          <p:cNvSpPr/>
          <p:nvPr/>
        </p:nvSpPr>
        <p:spPr>
          <a:xfrm>
            <a:off x="744438" y="1854389"/>
            <a:ext cx="2253011" cy="5404607"/>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335" name="図 334"/>
          <p:cNvPicPr>
            <a:picLocks noChangeAspect="1"/>
          </p:cNvPicPr>
          <p:nvPr/>
        </p:nvPicPr>
        <p:blipFill rotWithShape="1">
          <a:blip r:embed="rId3"/>
          <a:srcRect l="12546" t="13253" r="11837" b="12960"/>
          <a:stretch/>
        </p:blipFill>
        <p:spPr>
          <a:xfrm>
            <a:off x="1047678" y="1967060"/>
            <a:ext cx="1676177" cy="1701034"/>
          </a:xfrm>
          <a:prstGeom prst="rect">
            <a:avLst/>
          </a:prstGeom>
        </p:spPr>
      </p:pic>
      <p:pic>
        <p:nvPicPr>
          <p:cNvPr id="336" name="図 335"/>
          <p:cNvPicPr>
            <a:picLocks noChangeAspect="1"/>
          </p:cNvPicPr>
          <p:nvPr/>
        </p:nvPicPr>
        <p:blipFill rotWithShape="1">
          <a:blip r:embed="rId4"/>
          <a:srcRect l="12685" t="13000" r="11196" b="13805"/>
          <a:stretch/>
        </p:blipFill>
        <p:spPr>
          <a:xfrm>
            <a:off x="1047678" y="3737521"/>
            <a:ext cx="1666323" cy="1666409"/>
          </a:xfrm>
          <a:prstGeom prst="rect">
            <a:avLst/>
          </a:prstGeom>
        </p:spPr>
      </p:pic>
      <p:pic>
        <p:nvPicPr>
          <p:cNvPr id="337" name="図 336"/>
          <p:cNvPicPr>
            <a:picLocks noChangeAspect="1"/>
          </p:cNvPicPr>
          <p:nvPr/>
        </p:nvPicPr>
        <p:blipFill rotWithShape="1">
          <a:blip r:embed="rId4"/>
          <a:srcRect l="12685" t="13000" r="11196" b="13805"/>
          <a:stretch/>
        </p:blipFill>
        <p:spPr>
          <a:xfrm>
            <a:off x="1057532" y="5500521"/>
            <a:ext cx="1666323" cy="1666409"/>
          </a:xfrm>
          <a:prstGeom prst="rect">
            <a:avLst/>
          </a:prstGeom>
        </p:spPr>
      </p:pic>
      <p:sp>
        <p:nvSpPr>
          <p:cNvPr id="22" name="テキスト ボックス 21"/>
          <p:cNvSpPr txBox="1"/>
          <p:nvPr/>
        </p:nvSpPr>
        <p:spPr>
          <a:xfrm>
            <a:off x="1483966" y="2272582"/>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23" name="テキスト ボックス 22"/>
          <p:cNvSpPr txBox="1"/>
          <p:nvPr/>
        </p:nvSpPr>
        <p:spPr>
          <a:xfrm>
            <a:off x="1440174" y="4076678"/>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24" name="テキスト ボックス 23"/>
          <p:cNvSpPr txBox="1"/>
          <p:nvPr/>
        </p:nvSpPr>
        <p:spPr>
          <a:xfrm>
            <a:off x="1440174" y="5666633"/>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grpSp>
        <p:nvGrpSpPr>
          <p:cNvPr id="5" name="図形グループ 4"/>
          <p:cNvGrpSpPr/>
          <p:nvPr/>
        </p:nvGrpSpPr>
        <p:grpSpPr>
          <a:xfrm>
            <a:off x="3422349" y="1833005"/>
            <a:ext cx="2022573" cy="2243673"/>
            <a:chOff x="3292360" y="1833005"/>
            <a:chExt cx="2022573" cy="2243673"/>
          </a:xfrm>
        </p:grpSpPr>
        <p:pic>
          <p:nvPicPr>
            <p:cNvPr id="28" name="図 27"/>
            <p:cNvPicPr>
              <a:picLocks noChangeAspect="1"/>
            </p:cNvPicPr>
            <p:nvPr/>
          </p:nvPicPr>
          <p:blipFill rotWithShape="1">
            <a:blip r:embed="rId3"/>
            <a:srcRect l="14573" t="11130" r="55650" b="84006"/>
            <a:stretch/>
          </p:blipFill>
          <p:spPr>
            <a:xfrm>
              <a:off x="3557157" y="2135480"/>
              <a:ext cx="1289040" cy="218975"/>
            </a:xfrm>
            <a:prstGeom prst="rect">
              <a:avLst/>
            </a:prstGeom>
          </p:spPr>
        </p:pic>
        <p:sp>
          <p:nvSpPr>
            <p:cNvPr id="303" name="テキスト ボックス 302"/>
            <p:cNvSpPr txBox="1"/>
            <p:nvPr/>
          </p:nvSpPr>
          <p:spPr>
            <a:xfrm>
              <a:off x="3541511" y="2190461"/>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sp>
          <p:nvSpPr>
            <p:cNvPr id="317" name="テキスト ボックス 316"/>
            <p:cNvSpPr txBox="1"/>
            <p:nvPr/>
          </p:nvSpPr>
          <p:spPr>
            <a:xfrm>
              <a:off x="3292360" y="2137686"/>
              <a:ext cx="2022573" cy="1938992"/>
            </a:xfrm>
            <a:prstGeom prst="rect">
              <a:avLst/>
            </a:prstGeom>
            <a:noFill/>
            <a:ln w="25400">
              <a:solidFill>
                <a:srgbClr val="1F497D"/>
              </a:solidFill>
            </a:ln>
          </p:spPr>
          <p:txBody>
            <a:bodyPr wrap="square" rtlCol="0">
              <a:spAutoFit/>
            </a:bodyPr>
            <a:lstStyle/>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p:txBody>
        </p:sp>
        <p:pic>
          <p:nvPicPr>
            <p:cNvPr id="333" name="図 332"/>
            <p:cNvPicPr>
              <a:picLocks noChangeAspect="1"/>
            </p:cNvPicPr>
            <p:nvPr/>
          </p:nvPicPr>
          <p:blipFill rotWithShape="1">
            <a:blip r:embed="rId3"/>
            <a:srcRect l="12546" t="54335" r="55149" b="12960"/>
            <a:stretch/>
          </p:blipFill>
          <p:spPr>
            <a:xfrm>
              <a:off x="3386496" y="2427987"/>
              <a:ext cx="1526207" cy="1606937"/>
            </a:xfrm>
            <a:prstGeom prst="rect">
              <a:avLst/>
            </a:prstGeom>
          </p:spPr>
        </p:pic>
        <p:sp>
          <p:nvSpPr>
            <p:cNvPr id="26" name="正方形/長方形 25"/>
            <p:cNvSpPr/>
            <p:nvPr/>
          </p:nvSpPr>
          <p:spPr>
            <a:xfrm>
              <a:off x="3385619" y="2427987"/>
              <a:ext cx="1527083" cy="1606936"/>
            </a:xfrm>
            <a:prstGeom prst="rect">
              <a:avLst/>
            </a:prstGeom>
            <a:noFill/>
            <a:ln w="53975">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7" name="図 26"/>
            <p:cNvPicPr>
              <a:picLocks noChangeAspect="1"/>
            </p:cNvPicPr>
            <p:nvPr/>
          </p:nvPicPr>
          <p:blipFill rotWithShape="1">
            <a:blip r:embed="rId3"/>
            <a:srcRect l="84962" t="54968" r="11837" b="12959"/>
            <a:stretch/>
          </p:blipFill>
          <p:spPr>
            <a:xfrm>
              <a:off x="5019347" y="2393280"/>
              <a:ext cx="158603" cy="1652592"/>
            </a:xfrm>
            <a:prstGeom prst="rect">
              <a:avLst/>
            </a:prstGeom>
          </p:spPr>
        </p:pic>
        <p:sp>
          <p:nvSpPr>
            <p:cNvPr id="19" name="台形 18"/>
            <p:cNvSpPr/>
            <p:nvPr/>
          </p:nvSpPr>
          <p:spPr>
            <a:xfrm>
              <a:off x="3292360" y="1833005"/>
              <a:ext cx="2022573" cy="302475"/>
            </a:xfrm>
            <a:prstGeom prst="trapezoid">
              <a:avLst>
                <a:gd name="adj" fmla="val 0"/>
              </a:avLst>
            </a:prstGeom>
            <a:solidFill>
              <a:schemeClr val="tx2"/>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bg1"/>
                  </a:solidFill>
                </a:rPr>
                <a:t>検索クエリ</a:t>
              </a:r>
              <a:endParaRPr kumimoji="1" lang="ja-JP" altLang="en-US" dirty="0">
                <a:solidFill>
                  <a:schemeClr val="bg1"/>
                </a:solidFill>
              </a:endParaRPr>
            </a:p>
          </p:txBody>
        </p:sp>
      </p:grpSp>
      <p:sp>
        <p:nvSpPr>
          <p:cNvPr id="9" name="スライド番号プレースホルダー 8"/>
          <p:cNvSpPr>
            <a:spLocks noGrp="1"/>
          </p:cNvSpPr>
          <p:nvPr>
            <p:ph type="sldNum" sz="quarter" idx="12"/>
          </p:nvPr>
        </p:nvSpPr>
        <p:spPr/>
        <p:txBody>
          <a:bodyPr/>
          <a:lstStyle/>
          <a:p>
            <a:fld id="{0C6B4AF7-E0BF-8148-B722-CF10BCBECCA6}" type="slidenum">
              <a:rPr kumimoji="1" lang="ja-JP" altLang="en-US" smtClean="0"/>
              <a:t>6</a:t>
            </a:fld>
            <a:endParaRPr kumimoji="1" lang="ja-JP" altLang="en-US"/>
          </a:p>
        </p:txBody>
      </p:sp>
    </p:spTree>
    <p:extLst>
      <p:ext uri="{BB962C8B-B14F-4D97-AF65-F5344CB8AC3E}">
        <p14:creationId xmlns:p14="http://schemas.microsoft.com/office/powerpoint/2010/main" val="33209489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rgbClr val="4F81BD"/>
                </a:solidFill>
                <a:latin typeface="ヒラギノ角ゴ Pro W3"/>
                <a:ea typeface="ヒラギノ角ゴ Pro W3"/>
                <a:cs typeface="ヒラギノ角ゴ Pro W3"/>
              </a:rPr>
              <a:t>関連</a:t>
            </a:r>
            <a:r>
              <a:rPr lang="en-US" altLang="en-US" b="1" spc="300" dirty="0" smtClean="0">
                <a:solidFill>
                  <a:srgbClr val="4F81BD"/>
                </a:solidFill>
                <a:latin typeface="ヒラギノ角ゴ Pro W3"/>
                <a:ea typeface="ヒラギノ角ゴ Pro W3"/>
                <a:cs typeface="ヒラギノ角ゴ Pro W3"/>
              </a:rPr>
              <a:t>研究</a:t>
            </a:r>
            <a:endParaRPr kumimoji="1" lang="ja-JP" altLang="en-US" b="1" spc="300" dirty="0">
              <a:solidFill>
                <a:srgbClr val="4F81BD"/>
              </a:solidFill>
              <a:latin typeface="ヒラギノ角ゴ Pro W3"/>
              <a:ea typeface="ヒラギノ角ゴ Pro W3"/>
              <a:cs typeface="ヒラギノ角ゴ Pro W3"/>
            </a:endParaRPr>
          </a:p>
        </p:txBody>
      </p:sp>
      <p:sp>
        <p:nvSpPr>
          <p:cNvPr id="4" name="テキスト ボックス 3"/>
          <p:cNvSpPr txBox="1"/>
          <p:nvPr/>
        </p:nvSpPr>
        <p:spPr>
          <a:xfrm>
            <a:off x="1159132" y="1137478"/>
            <a:ext cx="9040531" cy="400110"/>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局面の一部を検索クエリとして、局面を検索する</a:t>
            </a:r>
            <a:r>
              <a:rPr kumimoji="1" lang="en-US" altLang="ja-JP" sz="2000" dirty="0" smtClean="0">
                <a:solidFill>
                  <a:srgbClr val="4F81BD"/>
                </a:solidFill>
                <a:latin typeface="ヒラギノ明朝 Pro W3"/>
                <a:ea typeface="ヒラギノ明朝 Pro W3"/>
                <a:cs typeface="ヒラギノ明朝 Pro W3"/>
              </a:rPr>
              <a:t>[05 </a:t>
            </a:r>
            <a:r>
              <a:rPr kumimoji="1" lang="ja-JP" altLang="en-US" sz="2000" dirty="0" smtClean="0">
                <a:solidFill>
                  <a:srgbClr val="4F81BD"/>
                </a:solidFill>
                <a:latin typeface="ヒラギノ明朝 Pro W3"/>
                <a:ea typeface="ヒラギノ明朝 Pro W3"/>
                <a:cs typeface="ヒラギノ明朝 Pro W3"/>
              </a:rPr>
              <a:t>横</a:t>
            </a:r>
            <a:r>
              <a:rPr lang="ja-JP" altLang="en-US" sz="2000" dirty="0" smtClean="0">
                <a:solidFill>
                  <a:srgbClr val="4F81BD"/>
                </a:solidFill>
                <a:latin typeface="ヒラギノ明朝 Pro W3"/>
                <a:ea typeface="ヒラギノ明朝 Pro W3"/>
                <a:cs typeface="ヒラギノ明朝 Pro W3"/>
              </a:rPr>
              <a:t>山ら</a:t>
            </a:r>
            <a:r>
              <a:rPr lang="en-US" altLang="ja-JP" sz="2000" dirty="0" smtClean="0">
                <a:solidFill>
                  <a:srgbClr val="4F81BD"/>
                </a:solidFill>
                <a:latin typeface="ヒラギノ明朝 Pro W3"/>
                <a:ea typeface="ヒラギノ明朝 Pro W3"/>
                <a:cs typeface="ヒラギノ明朝 Pro W3"/>
              </a:rPr>
              <a:t>]</a:t>
            </a:r>
            <a:endParaRPr kumimoji="1" lang="ja-JP" altLang="en-US" sz="2000" dirty="0">
              <a:solidFill>
                <a:srgbClr val="4F81BD"/>
              </a:solidFill>
              <a:latin typeface="ヒラギノ明朝 Pro W3"/>
              <a:ea typeface="ヒラギノ明朝 Pro W3"/>
              <a:cs typeface="ヒラギノ明朝 Pro W3"/>
            </a:endParaRPr>
          </a:p>
        </p:txBody>
      </p:sp>
      <p:sp>
        <p:nvSpPr>
          <p:cNvPr id="334" name="正方形/長方形 333"/>
          <p:cNvSpPr/>
          <p:nvPr/>
        </p:nvSpPr>
        <p:spPr>
          <a:xfrm>
            <a:off x="744438" y="1854389"/>
            <a:ext cx="2253011" cy="5404607"/>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335" name="図 334"/>
          <p:cNvPicPr>
            <a:picLocks noChangeAspect="1"/>
          </p:cNvPicPr>
          <p:nvPr/>
        </p:nvPicPr>
        <p:blipFill rotWithShape="1">
          <a:blip r:embed="rId3"/>
          <a:srcRect l="12546" t="13253" r="11837" b="12960"/>
          <a:stretch/>
        </p:blipFill>
        <p:spPr>
          <a:xfrm>
            <a:off x="1047678" y="1967060"/>
            <a:ext cx="1676177" cy="1701034"/>
          </a:xfrm>
          <a:prstGeom prst="rect">
            <a:avLst/>
          </a:prstGeom>
        </p:spPr>
      </p:pic>
      <p:pic>
        <p:nvPicPr>
          <p:cNvPr id="336" name="図 335"/>
          <p:cNvPicPr>
            <a:picLocks noChangeAspect="1"/>
          </p:cNvPicPr>
          <p:nvPr/>
        </p:nvPicPr>
        <p:blipFill rotWithShape="1">
          <a:blip r:embed="rId4"/>
          <a:srcRect l="12685" t="13000" r="11196" b="13805"/>
          <a:stretch/>
        </p:blipFill>
        <p:spPr>
          <a:xfrm>
            <a:off x="1047678" y="3737521"/>
            <a:ext cx="1666323" cy="1666409"/>
          </a:xfrm>
          <a:prstGeom prst="rect">
            <a:avLst/>
          </a:prstGeom>
        </p:spPr>
      </p:pic>
      <p:pic>
        <p:nvPicPr>
          <p:cNvPr id="337" name="図 336"/>
          <p:cNvPicPr>
            <a:picLocks noChangeAspect="1"/>
          </p:cNvPicPr>
          <p:nvPr/>
        </p:nvPicPr>
        <p:blipFill rotWithShape="1">
          <a:blip r:embed="rId4"/>
          <a:srcRect l="12685" t="13000" r="11196" b="13805"/>
          <a:stretch/>
        </p:blipFill>
        <p:spPr>
          <a:xfrm>
            <a:off x="1057532" y="5500521"/>
            <a:ext cx="1666323" cy="1666409"/>
          </a:xfrm>
          <a:prstGeom prst="rect">
            <a:avLst/>
          </a:prstGeom>
        </p:spPr>
      </p:pic>
      <p:sp>
        <p:nvSpPr>
          <p:cNvPr id="3" name="正方形/長方形 2"/>
          <p:cNvSpPr/>
          <p:nvPr/>
        </p:nvSpPr>
        <p:spPr>
          <a:xfrm>
            <a:off x="1025782" y="2945194"/>
            <a:ext cx="769618" cy="717464"/>
          </a:xfrm>
          <a:prstGeom prst="rect">
            <a:avLst/>
          </a:prstGeom>
          <a:noFill/>
          <a:ln w="53975">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2" name="下矢印 341"/>
          <p:cNvSpPr/>
          <p:nvPr/>
        </p:nvSpPr>
        <p:spPr>
          <a:xfrm>
            <a:off x="4164143" y="4403153"/>
            <a:ext cx="418744" cy="917533"/>
          </a:xfrm>
          <a:prstGeom prst="downArrow">
            <a:avLst/>
          </a:prstGeom>
          <a:solidFill>
            <a:schemeClr val="tx2"/>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1F497D"/>
              </a:solidFill>
            </a:endParaRPr>
          </a:p>
        </p:txBody>
      </p:sp>
      <p:sp>
        <p:nvSpPr>
          <p:cNvPr id="8" name="テキスト ボックス 7"/>
          <p:cNvSpPr txBox="1"/>
          <p:nvPr/>
        </p:nvSpPr>
        <p:spPr>
          <a:xfrm>
            <a:off x="5805879" y="2563497"/>
            <a:ext cx="3564970" cy="1384995"/>
          </a:xfrm>
          <a:prstGeom prst="rect">
            <a:avLst/>
          </a:prstGeom>
          <a:noFill/>
        </p:spPr>
        <p:txBody>
          <a:bodyPr wrap="square" rtlCol="0">
            <a:spAutoFit/>
          </a:bodyPr>
          <a:lstStyle/>
          <a:p>
            <a:r>
              <a:rPr lang="ja-JP" altLang="en-US" sz="2000" dirty="0" smtClean="0">
                <a:solidFill>
                  <a:schemeClr val="accent3">
                    <a:lumMod val="75000"/>
                  </a:schemeClr>
                </a:solidFill>
              </a:rPr>
              <a:t> 正確な検索可能</a:t>
            </a:r>
            <a:endParaRPr lang="en-US" altLang="ja-JP" sz="2000" dirty="0" smtClean="0">
              <a:solidFill>
                <a:schemeClr val="accent3">
                  <a:lumMod val="75000"/>
                </a:schemeClr>
              </a:solidFill>
            </a:endParaRPr>
          </a:p>
          <a:p>
            <a:pPr>
              <a:lnSpc>
                <a:spcPct val="50000"/>
              </a:lnSpc>
            </a:pPr>
            <a:r>
              <a:rPr lang="en-US" altLang="ja-JP" sz="2000" dirty="0" smtClean="0">
                <a:solidFill>
                  <a:schemeClr val="accent3">
                    <a:lumMod val="75000"/>
                  </a:schemeClr>
                </a:solidFill>
              </a:rPr>
              <a:t> </a:t>
            </a:r>
            <a:endParaRPr kumimoji="1" lang="en-US" altLang="ja-JP" sz="2000" dirty="0" smtClean="0">
              <a:solidFill>
                <a:schemeClr val="accent3">
                  <a:lumMod val="75000"/>
                </a:schemeClr>
              </a:solidFill>
            </a:endParaRPr>
          </a:p>
          <a:p>
            <a:r>
              <a:rPr lang="en-US" altLang="ja-JP" sz="2000" dirty="0" smtClean="0">
                <a:solidFill>
                  <a:schemeClr val="tx2"/>
                </a:solidFill>
              </a:rPr>
              <a:t> </a:t>
            </a:r>
            <a:r>
              <a:rPr lang="ja-JP" altLang="en-US" sz="2000" dirty="0" smtClean="0">
                <a:solidFill>
                  <a:schemeClr val="tx2"/>
                </a:solidFill>
              </a:rPr>
              <a:t>入力が煩雑</a:t>
            </a:r>
            <a:endParaRPr lang="en-US" altLang="ja-JP" sz="2000" dirty="0">
              <a:solidFill>
                <a:schemeClr val="tx2"/>
              </a:solidFill>
            </a:endParaRPr>
          </a:p>
          <a:p>
            <a:endParaRPr lang="en-US" altLang="ja-JP" sz="1400" dirty="0" smtClean="0">
              <a:solidFill>
                <a:schemeClr val="tx2"/>
              </a:solidFill>
            </a:endParaRPr>
          </a:p>
          <a:p>
            <a:r>
              <a:rPr lang="en-US" altLang="ja-JP" sz="2000" dirty="0" smtClean="0">
                <a:solidFill>
                  <a:schemeClr val="tx2"/>
                </a:solidFill>
              </a:rPr>
              <a:t> </a:t>
            </a:r>
            <a:r>
              <a:rPr lang="ja-JP" altLang="en-US" sz="2000" dirty="0" smtClean="0">
                <a:solidFill>
                  <a:schemeClr val="tx2"/>
                </a:solidFill>
              </a:rPr>
              <a:t>検索クエリ正確に理解必要</a:t>
            </a:r>
            <a:endParaRPr lang="en-US" altLang="ja-JP" sz="2000" dirty="0" smtClean="0">
              <a:solidFill>
                <a:schemeClr val="tx2"/>
              </a:solidFill>
            </a:endParaRPr>
          </a:p>
        </p:txBody>
      </p:sp>
      <p:sp>
        <p:nvSpPr>
          <p:cNvPr id="22" name="テキスト ボックス 21"/>
          <p:cNvSpPr txBox="1"/>
          <p:nvPr/>
        </p:nvSpPr>
        <p:spPr>
          <a:xfrm>
            <a:off x="1483966" y="2272582"/>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23" name="テキスト ボックス 22"/>
          <p:cNvSpPr txBox="1"/>
          <p:nvPr/>
        </p:nvSpPr>
        <p:spPr>
          <a:xfrm>
            <a:off x="1440174" y="4076678"/>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24" name="テキスト ボックス 23"/>
          <p:cNvSpPr txBox="1"/>
          <p:nvPr/>
        </p:nvSpPr>
        <p:spPr>
          <a:xfrm>
            <a:off x="1440174" y="5666633"/>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sp>
        <p:nvSpPr>
          <p:cNvPr id="25" name="テキスト ボックス 24"/>
          <p:cNvSpPr txBox="1"/>
          <p:nvPr/>
        </p:nvSpPr>
        <p:spPr>
          <a:xfrm>
            <a:off x="4038815" y="5666633"/>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grpSp>
        <p:nvGrpSpPr>
          <p:cNvPr id="5" name="図形グループ 4"/>
          <p:cNvGrpSpPr/>
          <p:nvPr/>
        </p:nvGrpSpPr>
        <p:grpSpPr>
          <a:xfrm>
            <a:off x="3422349" y="1833005"/>
            <a:ext cx="2022573" cy="2243673"/>
            <a:chOff x="3292360" y="1833005"/>
            <a:chExt cx="2022573" cy="2243673"/>
          </a:xfrm>
        </p:grpSpPr>
        <p:pic>
          <p:nvPicPr>
            <p:cNvPr id="28" name="図 27"/>
            <p:cNvPicPr>
              <a:picLocks noChangeAspect="1"/>
            </p:cNvPicPr>
            <p:nvPr/>
          </p:nvPicPr>
          <p:blipFill rotWithShape="1">
            <a:blip r:embed="rId3"/>
            <a:srcRect l="14573" t="11130" r="55650" b="84006"/>
            <a:stretch/>
          </p:blipFill>
          <p:spPr>
            <a:xfrm>
              <a:off x="3557157" y="2135480"/>
              <a:ext cx="1289040" cy="218975"/>
            </a:xfrm>
            <a:prstGeom prst="rect">
              <a:avLst/>
            </a:prstGeom>
          </p:spPr>
        </p:pic>
        <p:sp>
          <p:nvSpPr>
            <p:cNvPr id="303" name="テキスト ボックス 302"/>
            <p:cNvSpPr txBox="1"/>
            <p:nvPr/>
          </p:nvSpPr>
          <p:spPr>
            <a:xfrm>
              <a:off x="3541511" y="2190461"/>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sp>
          <p:nvSpPr>
            <p:cNvPr id="317" name="テキスト ボックス 316"/>
            <p:cNvSpPr txBox="1"/>
            <p:nvPr/>
          </p:nvSpPr>
          <p:spPr>
            <a:xfrm>
              <a:off x="3292360" y="2137686"/>
              <a:ext cx="2022573" cy="1938992"/>
            </a:xfrm>
            <a:prstGeom prst="rect">
              <a:avLst/>
            </a:prstGeom>
            <a:noFill/>
            <a:ln w="25400">
              <a:solidFill>
                <a:srgbClr val="1F497D"/>
              </a:solidFill>
            </a:ln>
          </p:spPr>
          <p:txBody>
            <a:bodyPr wrap="square" rtlCol="0">
              <a:spAutoFit/>
            </a:bodyPr>
            <a:lstStyle/>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p:txBody>
        </p:sp>
        <p:pic>
          <p:nvPicPr>
            <p:cNvPr id="333" name="図 332"/>
            <p:cNvPicPr>
              <a:picLocks noChangeAspect="1"/>
            </p:cNvPicPr>
            <p:nvPr/>
          </p:nvPicPr>
          <p:blipFill rotWithShape="1">
            <a:blip r:embed="rId3"/>
            <a:srcRect l="12546" t="54335" r="55149" b="12960"/>
            <a:stretch/>
          </p:blipFill>
          <p:spPr>
            <a:xfrm>
              <a:off x="3386496" y="2427987"/>
              <a:ext cx="1526207" cy="1606937"/>
            </a:xfrm>
            <a:prstGeom prst="rect">
              <a:avLst/>
            </a:prstGeom>
          </p:spPr>
        </p:pic>
        <p:sp>
          <p:nvSpPr>
            <p:cNvPr id="26" name="正方形/長方形 25"/>
            <p:cNvSpPr/>
            <p:nvPr/>
          </p:nvSpPr>
          <p:spPr>
            <a:xfrm>
              <a:off x="3385619" y="2427987"/>
              <a:ext cx="1527083" cy="1606936"/>
            </a:xfrm>
            <a:prstGeom prst="rect">
              <a:avLst/>
            </a:prstGeom>
            <a:noFill/>
            <a:ln w="53975">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7" name="図 26"/>
            <p:cNvPicPr>
              <a:picLocks noChangeAspect="1"/>
            </p:cNvPicPr>
            <p:nvPr/>
          </p:nvPicPr>
          <p:blipFill rotWithShape="1">
            <a:blip r:embed="rId3"/>
            <a:srcRect l="84962" t="54968" r="11837" b="12959"/>
            <a:stretch/>
          </p:blipFill>
          <p:spPr>
            <a:xfrm>
              <a:off x="5019347" y="2393280"/>
              <a:ext cx="158603" cy="1652592"/>
            </a:xfrm>
            <a:prstGeom prst="rect">
              <a:avLst/>
            </a:prstGeom>
          </p:spPr>
        </p:pic>
        <p:sp>
          <p:nvSpPr>
            <p:cNvPr id="19" name="台形 18"/>
            <p:cNvSpPr/>
            <p:nvPr/>
          </p:nvSpPr>
          <p:spPr>
            <a:xfrm>
              <a:off x="3292360" y="1833005"/>
              <a:ext cx="2022573" cy="302475"/>
            </a:xfrm>
            <a:prstGeom prst="trapezoid">
              <a:avLst>
                <a:gd name="adj" fmla="val 0"/>
              </a:avLst>
            </a:prstGeom>
            <a:solidFill>
              <a:schemeClr val="tx2"/>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bg1"/>
                  </a:solidFill>
                </a:rPr>
                <a:t>検索クエリ</a:t>
              </a:r>
              <a:endParaRPr kumimoji="1" lang="ja-JP" altLang="en-US" dirty="0">
                <a:solidFill>
                  <a:schemeClr val="bg1"/>
                </a:solidFill>
              </a:endParaRPr>
            </a:p>
          </p:txBody>
        </p:sp>
      </p:grpSp>
      <p:sp>
        <p:nvSpPr>
          <p:cNvPr id="9" name="スライド番号プレースホルダー 8"/>
          <p:cNvSpPr>
            <a:spLocks noGrp="1"/>
          </p:cNvSpPr>
          <p:nvPr>
            <p:ph type="sldNum" sz="quarter" idx="12"/>
          </p:nvPr>
        </p:nvSpPr>
        <p:spPr/>
        <p:txBody>
          <a:bodyPr/>
          <a:lstStyle/>
          <a:p>
            <a:fld id="{0C6B4AF7-E0BF-8148-B722-CF10BCBECCA6}" type="slidenum">
              <a:rPr kumimoji="1" lang="ja-JP" altLang="en-US" smtClean="0"/>
              <a:t>7</a:t>
            </a:fld>
            <a:endParaRPr kumimoji="1" lang="ja-JP" altLang="en-US"/>
          </a:p>
        </p:txBody>
      </p:sp>
      <p:sp>
        <p:nvSpPr>
          <p:cNvPr id="11" name="円/楕円 10"/>
          <p:cNvSpPr/>
          <p:nvPr/>
        </p:nvSpPr>
        <p:spPr>
          <a:xfrm>
            <a:off x="5500291" y="3547150"/>
            <a:ext cx="401342" cy="401342"/>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34" name="円/楕円 33"/>
          <p:cNvSpPr/>
          <p:nvPr/>
        </p:nvSpPr>
        <p:spPr>
          <a:xfrm>
            <a:off x="5500291" y="3036365"/>
            <a:ext cx="401342" cy="401342"/>
          </a:xfrm>
          <a:prstGeom prst="ellipse">
            <a:avLst/>
          </a:prstGeom>
          <a:solidFill>
            <a:srgbClr val="1F497D"/>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35" name="円/楕円 34"/>
          <p:cNvSpPr/>
          <p:nvPr/>
        </p:nvSpPr>
        <p:spPr>
          <a:xfrm>
            <a:off x="5500291" y="2563497"/>
            <a:ext cx="401342" cy="401342"/>
          </a:xfrm>
          <a:prstGeom prst="ellipse">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12" name="テキスト ボックス 11"/>
          <p:cNvSpPr txBox="1"/>
          <p:nvPr/>
        </p:nvSpPr>
        <p:spPr>
          <a:xfrm>
            <a:off x="5500291" y="2569677"/>
            <a:ext cx="792480" cy="369332"/>
          </a:xfrm>
          <a:prstGeom prst="rect">
            <a:avLst/>
          </a:prstGeom>
          <a:noFill/>
        </p:spPr>
        <p:txBody>
          <a:bodyPr wrap="square" rtlCol="0">
            <a:spAutoFit/>
          </a:bodyPr>
          <a:lstStyle/>
          <a:p>
            <a:r>
              <a:rPr kumimoji="1" lang="ja-JP" altLang="en-US" dirty="0" smtClean="0">
                <a:solidFill>
                  <a:srgbClr val="FFFFFF"/>
                </a:solidFill>
              </a:rPr>
              <a:t>＋</a:t>
            </a:r>
            <a:endParaRPr kumimoji="1" lang="ja-JP" altLang="en-US" dirty="0">
              <a:solidFill>
                <a:srgbClr val="FFFFFF"/>
              </a:solidFill>
            </a:endParaRPr>
          </a:p>
        </p:txBody>
      </p:sp>
      <p:sp>
        <p:nvSpPr>
          <p:cNvPr id="13" name="テキスト ボックス 12"/>
          <p:cNvSpPr txBox="1"/>
          <p:nvPr/>
        </p:nvSpPr>
        <p:spPr>
          <a:xfrm>
            <a:off x="5496295" y="3056685"/>
            <a:ext cx="415498" cy="369332"/>
          </a:xfrm>
          <a:prstGeom prst="rect">
            <a:avLst/>
          </a:prstGeom>
          <a:noFill/>
        </p:spPr>
        <p:txBody>
          <a:bodyPr wrap="none" rtlCol="0">
            <a:spAutoFit/>
          </a:bodyPr>
          <a:lstStyle/>
          <a:p>
            <a:r>
              <a:rPr kumimoji="1" lang="ja-JP" altLang="en-US" b="1" dirty="0" smtClean="0">
                <a:solidFill>
                  <a:srgbClr val="FFFFFF"/>
                </a:solidFill>
              </a:rPr>
              <a:t>ー</a:t>
            </a:r>
            <a:endParaRPr kumimoji="1" lang="ja-JP" altLang="en-US" b="1" dirty="0">
              <a:solidFill>
                <a:srgbClr val="FFFFFF"/>
              </a:solidFill>
            </a:endParaRPr>
          </a:p>
        </p:txBody>
      </p:sp>
      <p:sp>
        <p:nvSpPr>
          <p:cNvPr id="40" name="テキスト ボックス 39"/>
          <p:cNvSpPr txBox="1"/>
          <p:nvPr/>
        </p:nvSpPr>
        <p:spPr>
          <a:xfrm>
            <a:off x="5500559" y="3559627"/>
            <a:ext cx="415498" cy="369332"/>
          </a:xfrm>
          <a:prstGeom prst="rect">
            <a:avLst/>
          </a:prstGeom>
          <a:noFill/>
        </p:spPr>
        <p:txBody>
          <a:bodyPr wrap="none" rtlCol="0">
            <a:spAutoFit/>
          </a:bodyPr>
          <a:lstStyle/>
          <a:p>
            <a:r>
              <a:rPr kumimoji="1" lang="ja-JP" altLang="en-US" b="1" dirty="0" smtClean="0">
                <a:solidFill>
                  <a:srgbClr val="FFFFFF"/>
                </a:solidFill>
              </a:rPr>
              <a:t>ー</a:t>
            </a:r>
            <a:endParaRPr kumimoji="1" lang="ja-JP" altLang="en-US" b="1" dirty="0">
              <a:solidFill>
                <a:srgbClr val="FFFFFF"/>
              </a:solidFill>
            </a:endParaRPr>
          </a:p>
        </p:txBody>
      </p:sp>
    </p:spTree>
    <p:extLst>
      <p:ext uri="{BB962C8B-B14F-4D97-AF65-F5344CB8AC3E}">
        <p14:creationId xmlns:p14="http://schemas.microsoft.com/office/powerpoint/2010/main" val="12910948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lang="ja-JP" altLang="en-US" b="1" spc="300" dirty="0" smtClean="0">
                <a:solidFill>
                  <a:srgbClr val="4F81BD"/>
                </a:solidFill>
                <a:latin typeface="ヒラギノ角ゴ Pro W3"/>
                <a:ea typeface="ヒラギノ角ゴ Pro W3"/>
                <a:cs typeface="ヒラギノ角ゴ Pro W3"/>
              </a:rPr>
              <a:t>関連</a:t>
            </a:r>
            <a:r>
              <a:rPr lang="en-US" altLang="en-US" b="1" spc="300" dirty="0" smtClean="0">
                <a:solidFill>
                  <a:srgbClr val="4F81BD"/>
                </a:solidFill>
                <a:latin typeface="ヒラギノ角ゴ Pro W3"/>
                <a:ea typeface="ヒラギノ角ゴ Pro W3"/>
                <a:cs typeface="ヒラギノ角ゴ Pro W3"/>
              </a:rPr>
              <a:t>研究</a:t>
            </a:r>
            <a:endParaRPr kumimoji="1" lang="ja-JP" altLang="en-US" b="1" spc="300" dirty="0">
              <a:solidFill>
                <a:srgbClr val="4F81BD"/>
              </a:solidFill>
              <a:latin typeface="ヒラギノ角ゴ Pro W3"/>
              <a:ea typeface="ヒラギノ角ゴ Pro W3"/>
              <a:cs typeface="ヒラギノ角ゴ Pro W3"/>
            </a:endParaRPr>
          </a:p>
        </p:txBody>
      </p:sp>
      <p:sp>
        <p:nvSpPr>
          <p:cNvPr id="4" name="テキスト ボックス 3"/>
          <p:cNvSpPr txBox="1"/>
          <p:nvPr/>
        </p:nvSpPr>
        <p:spPr>
          <a:xfrm>
            <a:off x="1159132" y="1137478"/>
            <a:ext cx="9040531" cy="400110"/>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局面の一部を検索クエリとして、局面を検索する</a:t>
            </a:r>
            <a:r>
              <a:rPr kumimoji="1" lang="en-US" altLang="ja-JP" sz="2000" dirty="0" smtClean="0">
                <a:solidFill>
                  <a:srgbClr val="4F81BD"/>
                </a:solidFill>
                <a:latin typeface="ヒラギノ明朝 Pro W3"/>
                <a:ea typeface="ヒラギノ明朝 Pro W3"/>
                <a:cs typeface="ヒラギノ明朝 Pro W3"/>
              </a:rPr>
              <a:t>[05 </a:t>
            </a:r>
            <a:r>
              <a:rPr kumimoji="1" lang="ja-JP" altLang="en-US" sz="2000" dirty="0" smtClean="0">
                <a:solidFill>
                  <a:srgbClr val="4F81BD"/>
                </a:solidFill>
                <a:latin typeface="ヒラギノ明朝 Pro W3"/>
                <a:ea typeface="ヒラギノ明朝 Pro W3"/>
                <a:cs typeface="ヒラギノ明朝 Pro W3"/>
              </a:rPr>
              <a:t>横</a:t>
            </a:r>
            <a:r>
              <a:rPr lang="ja-JP" altLang="en-US" sz="2000" dirty="0" smtClean="0">
                <a:solidFill>
                  <a:srgbClr val="4F81BD"/>
                </a:solidFill>
                <a:latin typeface="ヒラギノ明朝 Pro W3"/>
                <a:ea typeface="ヒラギノ明朝 Pro W3"/>
                <a:cs typeface="ヒラギノ明朝 Pro W3"/>
              </a:rPr>
              <a:t>山ら</a:t>
            </a:r>
            <a:r>
              <a:rPr lang="en-US" altLang="ja-JP" sz="2000" dirty="0" smtClean="0">
                <a:solidFill>
                  <a:srgbClr val="4F81BD"/>
                </a:solidFill>
                <a:latin typeface="ヒラギノ明朝 Pro W3"/>
                <a:ea typeface="ヒラギノ明朝 Pro W3"/>
                <a:cs typeface="ヒラギノ明朝 Pro W3"/>
              </a:rPr>
              <a:t>]</a:t>
            </a:r>
            <a:endParaRPr kumimoji="1" lang="ja-JP" altLang="en-US" sz="2000" dirty="0">
              <a:solidFill>
                <a:srgbClr val="4F81BD"/>
              </a:solidFill>
              <a:latin typeface="ヒラギノ明朝 Pro W3"/>
              <a:ea typeface="ヒラギノ明朝 Pro W3"/>
              <a:cs typeface="ヒラギノ明朝 Pro W3"/>
            </a:endParaRPr>
          </a:p>
        </p:txBody>
      </p:sp>
      <p:sp>
        <p:nvSpPr>
          <p:cNvPr id="334" name="正方形/長方形 333"/>
          <p:cNvSpPr/>
          <p:nvPr/>
        </p:nvSpPr>
        <p:spPr>
          <a:xfrm>
            <a:off x="744438" y="1854389"/>
            <a:ext cx="2253011" cy="5404607"/>
          </a:xfrm>
          <a:prstGeom prst="rect">
            <a:avLst/>
          </a:prstGeom>
          <a:noFill/>
          <a:ln w="381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335" name="図 334"/>
          <p:cNvPicPr>
            <a:picLocks noChangeAspect="1"/>
          </p:cNvPicPr>
          <p:nvPr/>
        </p:nvPicPr>
        <p:blipFill rotWithShape="1">
          <a:blip r:embed="rId3"/>
          <a:srcRect l="12546" t="13253" r="11837" b="12960"/>
          <a:stretch/>
        </p:blipFill>
        <p:spPr>
          <a:xfrm>
            <a:off x="1047678" y="1967060"/>
            <a:ext cx="1676177" cy="1701034"/>
          </a:xfrm>
          <a:prstGeom prst="rect">
            <a:avLst/>
          </a:prstGeom>
        </p:spPr>
      </p:pic>
      <p:pic>
        <p:nvPicPr>
          <p:cNvPr id="336" name="図 335"/>
          <p:cNvPicPr>
            <a:picLocks noChangeAspect="1"/>
          </p:cNvPicPr>
          <p:nvPr/>
        </p:nvPicPr>
        <p:blipFill rotWithShape="1">
          <a:blip r:embed="rId4"/>
          <a:srcRect l="12685" t="13000" r="11196" b="13805"/>
          <a:stretch/>
        </p:blipFill>
        <p:spPr>
          <a:xfrm>
            <a:off x="1047678" y="3737521"/>
            <a:ext cx="1666323" cy="1666409"/>
          </a:xfrm>
          <a:prstGeom prst="rect">
            <a:avLst/>
          </a:prstGeom>
        </p:spPr>
      </p:pic>
      <p:pic>
        <p:nvPicPr>
          <p:cNvPr id="337" name="図 336"/>
          <p:cNvPicPr>
            <a:picLocks noChangeAspect="1"/>
          </p:cNvPicPr>
          <p:nvPr/>
        </p:nvPicPr>
        <p:blipFill rotWithShape="1">
          <a:blip r:embed="rId4"/>
          <a:srcRect l="12685" t="13000" r="11196" b="13805"/>
          <a:stretch/>
        </p:blipFill>
        <p:spPr>
          <a:xfrm>
            <a:off x="1057532" y="5500521"/>
            <a:ext cx="1666323" cy="1666409"/>
          </a:xfrm>
          <a:prstGeom prst="rect">
            <a:avLst/>
          </a:prstGeom>
        </p:spPr>
      </p:pic>
      <p:sp>
        <p:nvSpPr>
          <p:cNvPr id="3" name="正方形/長方形 2"/>
          <p:cNvSpPr/>
          <p:nvPr/>
        </p:nvSpPr>
        <p:spPr>
          <a:xfrm>
            <a:off x="1025782" y="2945194"/>
            <a:ext cx="769618" cy="717464"/>
          </a:xfrm>
          <a:prstGeom prst="rect">
            <a:avLst/>
          </a:prstGeom>
          <a:noFill/>
          <a:ln w="53975">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2" name="下矢印 341"/>
          <p:cNvSpPr/>
          <p:nvPr/>
        </p:nvSpPr>
        <p:spPr>
          <a:xfrm>
            <a:off x="4164143" y="4403153"/>
            <a:ext cx="418744" cy="917533"/>
          </a:xfrm>
          <a:prstGeom prst="downArrow">
            <a:avLst/>
          </a:prstGeom>
          <a:solidFill>
            <a:schemeClr val="tx2"/>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1F497D"/>
              </a:solidFill>
            </a:endParaRPr>
          </a:p>
        </p:txBody>
      </p:sp>
      <p:sp>
        <p:nvSpPr>
          <p:cNvPr id="8" name="テキスト ボックス 7"/>
          <p:cNvSpPr txBox="1"/>
          <p:nvPr/>
        </p:nvSpPr>
        <p:spPr>
          <a:xfrm>
            <a:off x="5805879" y="2563497"/>
            <a:ext cx="3564970" cy="1384995"/>
          </a:xfrm>
          <a:prstGeom prst="rect">
            <a:avLst/>
          </a:prstGeom>
          <a:noFill/>
        </p:spPr>
        <p:txBody>
          <a:bodyPr wrap="square" rtlCol="0">
            <a:spAutoFit/>
          </a:bodyPr>
          <a:lstStyle/>
          <a:p>
            <a:r>
              <a:rPr lang="ja-JP" altLang="en-US" sz="2000" dirty="0" smtClean="0">
                <a:solidFill>
                  <a:schemeClr val="accent3">
                    <a:lumMod val="75000"/>
                  </a:schemeClr>
                </a:solidFill>
              </a:rPr>
              <a:t> 正確な検索可能</a:t>
            </a:r>
            <a:endParaRPr lang="en-US" altLang="ja-JP" sz="2000" dirty="0" smtClean="0">
              <a:solidFill>
                <a:schemeClr val="accent3">
                  <a:lumMod val="75000"/>
                </a:schemeClr>
              </a:solidFill>
            </a:endParaRPr>
          </a:p>
          <a:p>
            <a:pPr>
              <a:lnSpc>
                <a:spcPct val="50000"/>
              </a:lnSpc>
            </a:pPr>
            <a:r>
              <a:rPr lang="en-US" altLang="ja-JP" sz="2000" dirty="0" smtClean="0">
                <a:solidFill>
                  <a:schemeClr val="accent3">
                    <a:lumMod val="75000"/>
                  </a:schemeClr>
                </a:solidFill>
              </a:rPr>
              <a:t> </a:t>
            </a:r>
            <a:endParaRPr kumimoji="1" lang="en-US" altLang="ja-JP" sz="2000" dirty="0" smtClean="0">
              <a:solidFill>
                <a:schemeClr val="accent3">
                  <a:lumMod val="75000"/>
                </a:schemeClr>
              </a:solidFill>
            </a:endParaRPr>
          </a:p>
          <a:p>
            <a:r>
              <a:rPr lang="en-US" altLang="ja-JP" sz="2000" dirty="0" smtClean="0">
                <a:solidFill>
                  <a:schemeClr val="tx2"/>
                </a:solidFill>
              </a:rPr>
              <a:t> </a:t>
            </a:r>
            <a:r>
              <a:rPr lang="ja-JP" altLang="en-US" sz="2000" dirty="0" smtClean="0">
                <a:solidFill>
                  <a:schemeClr val="tx2"/>
                </a:solidFill>
              </a:rPr>
              <a:t>入力が煩雑</a:t>
            </a:r>
            <a:endParaRPr lang="en-US" altLang="ja-JP" sz="2000" dirty="0">
              <a:solidFill>
                <a:schemeClr val="tx2"/>
              </a:solidFill>
            </a:endParaRPr>
          </a:p>
          <a:p>
            <a:endParaRPr lang="en-US" altLang="ja-JP" sz="1400" dirty="0" smtClean="0">
              <a:solidFill>
                <a:schemeClr val="tx2"/>
              </a:solidFill>
            </a:endParaRPr>
          </a:p>
          <a:p>
            <a:r>
              <a:rPr lang="en-US" altLang="ja-JP" sz="2000" dirty="0" smtClean="0">
                <a:solidFill>
                  <a:schemeClr val="tx2"/>
                </a:solidFill>
              </a:rPr>
              <a:t> </a:t>
            </a:r>
            <a:r>
              <a:rPr lang="ja-JP" altLang="en-US" sz="2000" dirty="0" smtClean="0">
                <a:solidFill>
                  <a:schemeClr val="tx2"/>
                </a:solidFill>
              </a:rPr>
              <a:t>検索クエリ正確に理解必要</a:t>
            </a:r>
            <a:endParaRPr lang="en-US" altLang="ja-JP" sz="2000" dirty="0" smtClean="0">
              <a:solidFill>
                <a:schemeClr val="tx2"/>
              </a:solidFill>
            </a:endParaRPr>
          </a:p>
        </p:txBody>
      </p:sp>
      <p:sp>
        <p:nvSpPr>
          <p:cNvPr id="22" name="テキスト ボックス 21"/>
          <p:cNvSpPr txBox="1"/>
          <p:nvPr/>
        </p:nvSpPr>
        <p:spPr>
          <a:xfrm>
            <a:off x="1483966" y="2272582"/>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sp>
        <p:nvSpPr>
          <p:cNvPr id="23" name="テキスト ボックス 22"/>
          <p:cNvSpPr txBox="1"/>
          <p:nvPr/>
        </p:nvSpPr>
        <p:spPr>
          <a:xfrm>
            <a:off x="1440174" y="4076678"/>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B</a:t>
            </a:r>
            <a:endParaRPr kumimoji="1" lang="ja-JP" altLang="en-US" sz="4800" b="1" dirty="0">
              <a:solidFill>
                <a:srgbClr val="1F497D"/>
              </a:solidFill>
              <a:latin typeface="Bangla MN"/>
              <a:cs typeface="Bangla MN"/>
            </a:endParaRPr>
          </a:p>
        </p:txBody>
      </p:sp>
      <p:sp>
        <p:nvSpPr>
          <p:cNvPr id="24" name="テキスト ボックス 23"/>
          <p:cNvSpPr txBox="1"/>
          <p:nvPr/>
        </p:nvSpPr>
        <p:spPr>
          <a:xfrm>
            <a:off x="1440174" y="5666633"/>
            <a:ext cx="774568"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C</a:t>
            </a:r>
            <a:endParaRPr kumimoji="1" lang="ja-JP" altLang="en-US" sz="4800" b="1" dirty="0">
              <a:solidFill>
                <a:srgbClr val="1F497D"/>
              </a:solidFill>
              <a:latin typeface="Bangla MN"/>
              <a:cs typeface="Bangla MN"/>
            </a:endParaRPr>
          </a:p>
        </p:txBody>
      </p:sp>
      <p:sp>
        <p:nvSpPr>
          <p:cNvPr id="25" name="テキスト ボックス 24"/>
          <p:cNvSpPr txBox="1"/>
          <p:nvPr/>
        </p:nvSpPr>
        <p:spPr>
          <a:xfrm>
            <a:off x="4038815" y="5666633"/>
            <a:ext cx="710451" cy="830997"/>
          </a:xfrm>
          <a:prstGeom prst="rect">
            <a:avLst/>
          </a:prstGeom>
          <a:solidFill>
            <a:srgbClr val="9BBB59">
              <a:alpha val="35000"/>
            </a:srgbClr>
          </a:solidFill>
          <a:ln>
            <a:noFill/>
          </a:ln>
        </p:spPr>
        <p:txBody>
          <a:bodyPr wrap="none" rtlCol="0">
            <a:spAutoFit/>
          </a:bodyPr>
          <a:lstStyle/>
          <a:p>
            <a:r>
              <a:rPr kumimoji="1" lang="en-US" altLang="ja-JP" sz="4800" b="1" dirty="0" smtClean="0">
                <a:solidFill>
                  <a:srgbClr val="1F497D"/>
                </a:solidFill>
                <a:latin typeface="Bangla MN"/>
                <a:cs typeface="Bangla MN"/>
              </a:rPr>
              <a:t>A</a:t>
            </a:r>
            <a:endParaRPr kumimoji="1" lang="ja-JP" altLang="en-US" sz="4800" b="1" dirty="0">
              <a:solidFill>
                <a:srgbClr val="1F497D"/>
              </a:solidFill>
              <a:latin typeface="Bangla MN"/>
              <a:cs typeface="Bangla MN"/>
            </a:endParaRPr>
          </a:p>
        </p:txBody>
      </p:sp>
      <p:grpSp>
        <p:nvGrpSpPr>
          <p:cNvPr id="5" name="図形グループ 4"/>
          <p:cNvGrpSpPr/>
          <p:nvPr/>
        </p:nvGrpSpPr>
        <p:grpSpPr>
          <a:xfrm>
            <a:off x="3422349" y="1833005"/>
            <a:ext cx="2022573" cy="2243673"/>
            <a:chOff x="3292360" y="1833005"/>
            <a:chExt cx="2022573" cy="2243673"/>
          </a:xfrm>
        </p:grpSpPr>
        <p:pic>
          <p:nvPicPr>
            <p:cNvPr id="28" name="図 27"/>
            <p:cNvPicPr>
              <a:picLocks noChangeAspect="1"/>
            </p:cNvPicPr>
            <p:nvPr/>
          </p:nvPicPr>
          <p:blipFill rotWithShape="1">
            <a:blip r:embed="rId3"/>
            <a:srcRect l="14573" t="11130" r="55650" b="84006"/>
            <a:stretch/>
          </p:blipFill>
          <p:spPr>
            <a:xfrm>
              <a:off x="3557157" y="2135480"/>
              <a:ext cx="1289040" cy="218975"/>
            </a:xfrm>
            <a:prstGeom prst="rect">
              <a:avLst/>
            </a:prstGeom>
          </p:spPr>
        </p:pic>
        <p:sp>
          <p:nvSpPr>
            <p:cNvPr id="303" name="テキスト ボックス 302"/>
            <p:cNvSpPr txBox="1"/>
            <p:nvPr/>
          </p:nvSpPr>
          <p:spPr>
            <a:xfrm>
              <a:off x="3541511" y="2190461"/>
              <a:ext cx="624014" cy="369332"/>
            </a:xfrm>
            <a:prstGeom prst="rect">
              <a:avLst/>
            </a:prstGeom>
            <a:noFill/>
            <a:ln>
              <a:noFill/>
            </a:ln>
          </p:spPr>
          <p:txBody>
            <a:bodyPr wrap="square" rtlCol="0">
              <a:spAutoFit/>
            </a:bodyPr>
            <a:lstStyle/>
            <a:p>
              <a:r>
                <a:rPr lang="en-US" altLang="ja-JP" b="1" dirty="0" smtClean="0">
                  <a:solidFill>
                    <a:schemeClr val="bg1"/>
                  </a:solidFill>
                  <a:latin typeface="+mj-ea"/>
                  <a:ea typeface="+mj-ea"/>
                </a:rPr>
                <a:t>0.8</a:t>
              </a:r>
              <a:endParaRPr kumimoji="1" lang="ja-JP" altLang="en-US" b="1" dirty="0">
                <a:solidFill>
                  <a:schemeClr val="bg1"/>
                </a:solidFill>
                <a:latin typeface="+mj-ea"/>
                <a:ea typeface="+mj-ea"/>
              </a:endParaRPr>
            </a:p>
          </p:txBody>
        </p:sp>
        <p:sp>
          <p:nvSpPr>
            <p:cNvPr id="317" name="テキスト ボックス 316"/>
            <p:cNvSpPr txBox="1"/>
            <p:nvPr/>
          </p:nvSpPr>
          <p:spPr>
            <a:xfrm>
              <a:off x="3292360" y="2137686"/>
              <a:ext cx="2022573" cy="1938992"/>
            </a:xfrm>
            <a:prstGeom prst="rect">
              <a:avLst/>
            </a:prstGeom>
            <a:noFill/>
            <a:ln w="25400">
              <a:solidFill>
                <a:srgbClr val="1F497D"/>
              </a:solidFill>
            </a:ln>
          </p:spPr>
          <p:txBody>
            <a:bodyPr wrap="square" rtlCol="0">
              <a:spAutoFit/>
            </a:bodyPr>
            <a:lstStyle/>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a:p>
              <a:endParaRPr lang="en-US" altLang="ja-JP" sz="2400" dirty="0">
                <a:solidFill>
                  <a:srgbClr val="1F497D"/>
                </a:solidFill>
              </a:endParaRPr>
            </a:p>
            <a:p>
              <a:endParaRPr kumimoji="1" lang="en-US" altLang="ja-JP" sz="2400" dirty="0" smtClean="0">
                <a:solidFill>
                  <a:srgbClr val="1F497D"/>
                </a:solidFill>
              </a:endParaRPr>
            </a:p>
          </p:txBody>
        </p:sp>
        <p:pic>
          <p:nvPicPr>
            <p:cNvPr id="333" name="図 332"/>
            <p:cNvPicPr>
              <a:picLocks noChangeAspect="1"/>
            </p:cNvPicPr>
            <p:nvPr/>
          </p:nvPicPr>
          <p:blipFill rotWithShape="1">
            <a:blip r:embed="rId3"/>
            <a:srcRect l="12546" t="54335" r="55149" b="12960"/>
            <a:stretch/>
          </p:blipFill>
          <p:spPr>
            <a:xfrm>
              <a:off x="3386496" y="2427987"/>
              <a:ext cx="1526207" cy="1606937"/>
            </a:xfrm>
            <a:prstGeom prst="rect">
              <a:avLst/>
            </a:prstGeom>
          </p:spPr>
        </p:pic>
        <p:sp>
          <p:nvSpPr>
            <p:cNvPr id="26" name="正方形/長方形 25"/>
            <p:cNvSpPr/>
            <p:nvPr/>
          </p:nvSpPr>
          <p:spPr>
            <a:xfrm>
              <a:off x="3385619" y="2427987"/>
              <a:ext cx="1527083" cy="1606936"/>
            </a:xfrm>
            <a:prstGeom prst="rect">
              <a:avLst/>
            </a:prstGeom>
            <a:noFill/>
            <a:ln w="53975">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7" name="図 26"/>
            <p:cNvPicPr>
              <a:picLocks noChangeAspect="1"/>
            </p:cNvPicPr>
            <p:nvPr/>
          </p:nvPicPr>
          <p:blipFill rotWithShape="1">
            <a:blip r:embed="rId3"/>
            <a:srcRect l="84962" t="54968" r="11837" b="12959"/>
            <a:stretch/>
          </p:blipFill>
          <p:spPr>
            <a:xfrm>
              <a:off x="5019347" y="2393280"/>
              <a:ext cx="158603" cy="1652592"/>
            </a:xfrm>
            <a:prstGeom prst="rect">
              <a:avLst/>
            </a:prstGeom>
          </p:spPr>
        </p:pic>
        <p:sp>
          <p:nvSpPr>
            <p:cNvPr id="19" name="台形 18"/>
            <p:cNvSpPr/>
            <p:nvPr/>
          </p:nvSpPr>
          <p:spPr>
            <a:xfrm>
              <a:off x="3292360" y="1833005"/>
              <a:ext cx="2022573" cy="302475"/>
            </a:xfrm>
            <a:prstGeom prst="trapezoid">
              <a:avLst>
                <a:gd name="adj" fmla="val 0"/>
              </a:avLst>
            </a:prstGeom>
            <a:solidFill>
              <a:schemeClr val="tx2"/>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bg1"/>
                  </a:solidFill>
                </a:rPr>
                <a:t>検索クエリ</a:t>
              </a:r>
              <a:endParaRPr kumimoji="1" lang="ja-JP" altLang="en-US" dirty="0">
                <a:solidFill>
                  <a:schemeClr val="bg1"/>
                </a:solidFill>
              </a:endParaRPr>
            </a:p>
          </p:txBody>
        </p:sp>
      </p:grpSp>
      <p:sp>
        <p:nvSpPr>
          <p:cNvPr id="9" name="スライド番号プレースホルダー 8"/>
          <p:cNvSpPr>
            <a:spLocks noGrp="1"/>
          </p:cNvSpPr>
          <p:nvPr>
            <p:ph type="sldNum" sz="quarter" idx="12"/>
          </p:nvPr>
        </p:nvSpPr>
        <p:spPr/>
        <p:txBody>
          <a:bodyPr/>
          <a:lstStyle/>
          <a:p>
            <a:fld id="{0C6B4AF7-E0BF-8148-B722-CF10BCBECCA6}" type="slidenum">
              <a:rPr kumimoji="1" lang="ja-JP" altLang="en-US" smtClean="0"/>
              <a:t>8</a:t>
            </a:fld>
            <a:endParaRPr kumimoji="1" lang="ja-JP" altLang="en-US"/>
          </a:p>
        </p:txBody>
      </p:sp>
      <p:sp>
        <p:nvSpPr>
          <p:cNvPr id="11" name="円/楕円 10"/>
          <p:cNvSpPr/>
          <p:nvPr/>
        </p:nvSpPr>
        <p:spPr>
          <a:xfrm>
            <a:off x="5500291" y="3547150"/>
            <a:ext cx="401342" cy="401342"/>
          </a:xfrm>
          <a:prstGeom prst="ellips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34" name="円/楕円 33"/>
          <p:cNvSpPr/>
          <p:nvPr/>
        </p:nvSpPr>
        <p:spPr>
          <a:xfrm>
            <a:off x="5500291" y="3036365"/>
            <a:ext cx="401342" cy="401342"/>
          </a:xfrm>
          <a:prstGeom prst="ellipse">
            <a:avLst/>
          </a:prstGeom>
          <a:solidFill>
            <a:srgbClr val="1F497D"/>
          </a:solidFill>
          <a:ln>
            <a:solidFill>
              <a:srgbClr val="1F497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35" name="円/楕円 34"/>
          <p:cNvSpPr/>
          <p:nvPr/>
        </p:nvSpPr>
        <p:spPr>
          <a:xfrm>
            <a:off x="5500291" y="2563497"/>
            <a:ext cx="401342" cy="401342"/>
          </a:xfrm>
          <a:prstGeom prst="ellipse">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b="1" dirty="0" smtClean="0">
                <a:solidFill>
                  <a:schemeClr val="bg1"/>
                </a:solidFill>
              </a:rPr>
              <a:t>	</a:t>
            </a:r>
            <a:endParaRPr kumimoji="1" lang="ja-JP" altLang="en-US" sz="2400" b="1" dirty="0">
              <a:solidFill>
                <a:schemeClr val="bg1"/>
              </a:solidFill>
            </a:endParaRPr>
          </a:p>
        </p:txBody>
      </p:sp>
      <p:sp>
        <p:nvSpPr>
          <p:cNvPr id="12" name="テキスト ボックス 11"/>
          <p:cNvSpPr txBox="1"/>
          <p:nvPr/>
        </p:nvSpPr>
        <p:spPr>
          <a:xfrm>
            <a:off x="5500291" y="2569677"/>
            <a:ext cx="792480" cy="369332"/>
          </a:xfrm>
          <a:prstGeom prst="rect">
            <a:avLst/>
          </a:prstGeom>
          <a:noFill/>
        </p:spPr>
        <p:txBody>
          <a:bodyPr wrap="square" rtlCol="0">
            <a:spAutoFit/>
          </a:bodyPr>
          <a:lstStyle/>
          <a:p>
            <a:r>
              <a:rPr kumimoji="1" lang="ja-JP" altLang="en-US" dirty="0" smtClean="0">
                <a:solidFill>
                  <a:srgbClr val="FFFFFF"/>
                </a:solidFill>
              </a:rPr>
              <a:t>＋</a:t>
            </a:r>
            <a:endParaRPr kumimoji="1" lang="ja-JP" altLang="en-US" dirty="0">
              <a:solidFill>
                <a:srgbClr val="FFFFFF"/>
              </a:solidFill>
            </a:endParaRPr>
          </a:p>
        </p:txBody>
      </p:sp>
      <p:sp>
        <p:nvSpPr>
          <p:cNvPr id="13" name="テキスト ボックス 12"/>
          <p:cNvSpPr txBox="1"/>
          <p:nvPr/>
        </p:nvSpPr>
        <p:spPr>
          <a:xfrm>
            <a:off x="5496295" y="3056685"/>
            <a:ext cx="415498" cy="369332"/>
          </a:xfrm>
          <a:prstGeom prst="rect">
            <a:avLst/>
          </a:prstGeom>
          <a:noFill/>
        </p:spPr>
        <p:txBody>
          <a:bodyPr wrap="none" rtlCol="0">
            <a:spAutoFit/>
          </a:bodyPr>
          <a:lstStyle/>
          <a:p>
            <a:r>
              <a:rPr kumimoji="1" lang="ja-JP" altLang="en-US" b="1" dirty="0" smtClean="0">
                <a:solidFill>
                  <a:srgbClr val="FFFFFF"/>
                </a:solidFill>
              </a:rPr>
              <a:t>ー</a:t>
            </a:r>
            <a:endParaRPr kumimoji="1" lang="ja-JP" altLang="en-US" b="1" dirty="0">
              <a:solidFill>
                <a:srgbClr val="FFFFFF"/>
              </a:solidFill>
            </a:endParaRPr>
          </a:p>
        </p:txBody>
      </p:sp>
      <p:sp>
        <p:nvSpPr>
          <p:cNvPr id="40" name="テキスト ボックス 39"/>
          <p:cNvSpPr txBox="1"/>
          <p:nvPr/>
        </p:nvSpPr>
        <p:spPr>
          <a:xfrm>
            <a:off x="5500559" y="3559627"/>
            <a:ext cx="415498" cy="369332"/>
          </a:xfrm>
          <a:prstGeom prst="rect">
            <a:avLst/>
          </a:prstGeom>
          <a:noFill/>
        </p:spPr>
        <p:txBody>
          <a:bodyPr wrap="none" rtlCol="0">
            <a:spAutoFit/>
          </a:bodyPr>
          <a:lstStyle/>
          <a:p>
            <a:r>
              <a:rPr kumimoji="1" lang="ja-JP" altLang="en-US" b="1" dirty="0" smtClean="0">
                <a:solidFill>
                  <a:srgbClr val="FFFFFF"/>
                </a:solidFill>
              </a:rPr>
              <a:t>ー</a:t>
            </a:r>
            <a:endParaRPr kumimoji="1" lang="ja-JP" altLang="en-US" b="1" dirty="0">
              <a:solidFill>
                <a:srgbClr val="FFFFFF"/>
              </a:solidFill>
            </a:endParaRPr>
          </a:p>
        </p:txBody>
      </p:sp>
      <p:sp>
        <p:nvSpPr>
          <p:cNvPr id="7" name="正方形/長方形 6"/>
          <p:cNvSpPr/>
          <p:nvPr/>
        </p:nvSpPr>
        <p:spPr>
          <a:xfrm>
            <a:off x="-906466" y="-250766"/>
            <a:ext cx="10403960" cy="7353566"/>
          </a:xfrm>
          <a:prstGeom prst="rect">
            <a:avLst/>
          </a:prstGeom>
          <a:solidFill>
            <a:schemeClr val="bg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31374" y="2587305"/>
            <a:ext cx="8084264" cy="1446550"/>
          </a:xfrm>
          <a:prstGeom prst="rect">
            <a:avLst/>
          </a:prstGeom>
          <a:noFill/>
        </p:spPr>
        <p:txBody>
          <a:bodyPr wrap="none">
            <a:spAutoFit/>
          </a:bodyPr>
          <a:lstStyle/>
          <a:p>
            <a:r>
              <a:rPr lang="ja-JP" altLang="en-US" sz="4400" b="1" dirty="0" smtClean="0"/>
              <a:t>自然言語を検索クエリとした、</a:t>
            </a:r>
            <a:endParaRPr lang="en-US" altLang="ja-JP" sz="4400" b="1" dirty="0" smtClean="0"/>
          </a:p>
          <a:p>
            <a:r>
              <a:rPr lang="ja-JP" altLang="en-US" sz="4400" b="1" dirty="0" smtClean="0"/>
              <a:t>検索手法の提案</a:t>
            </a:r>
            <a:endParaRPr lang="en-US" altLang="ja-JP" sz="4400" b="1" dirty="0"/>
          </a:p>
        </p:txBody>
      </p:sp>
    </p:spTree>
    <p:extLst>
      <p:ext uri="{BB962C8B-B14F-4D97-AF65-F5344CB8AC3E}">
        <p14:creationId xmlns:p14="http://schemas.microsoft.com/office/powerpoint/2010/main" val="9696449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014"/>
          </a:xfrm>
        </p:spPr>
        <p:txBody>
          <a:bodyPr>
            <a:normAutofit fontScale="90000"/>
          </a:bodyPr>
          <a:lstStyle/>
          <a:p>
            <a:r>
              <a:rPr kumimoji="1" lang="ja-JP" altLang="en-US" b="1" spc="300" dirty="0" smtClean="0">
                <a:solidFill>
                  <a:schemeClr val="accent1"/>
                </a:solidFill>
              </a:rPr>
              <a:t>提案手法</a:t>
            </a:r>
            <a:r>
              <a:rPr kumimoji="1" lang="en-US" altLang="ja-JP" b="1" spc="300" dirty="0" smtClean="0">
                <a:solidFill>
                  <a:schemeClr val="accent1"/>
                </a:solidFill>
              </a:rPr>
              <a:t>(</a:t>
            </a:r>
            <a:r>
              <a:rPr lang="ja-JP" altLang="en-US" b="1" spc="300" dirty="0" smtClean="0">
                <a:solidFill>
                  <a:schemeClr val="accent1"/>
                </a:solidFill>
              </a:rPr>
              <a:t>学習</a:t>
            </a:r>
            <a:r>
              <a:rPr kumimoji="1" lang="en-US" altLang="ja-JP" b="1" spc="300" dirty="0" smtClean="0">
                <a:solidFill>
                  <a:schemeClr val="accent1"/>
                </a:solidFill>
              </a:rPr>
              <a:t>)</a:t>
            </a:r>
            <a:endParaRPr kumimoji="1" lang="ja-JP" altLang="en-US" b="1" spc="300" dirty="0">
              <a:solidFill>
                <a:schemeClr val="accent1"/>
              </a:solidFill>
            </a:endParaRPr>
          </a:p>
        </p:txBody>
      </p:sp>
      <p:sp>
        <p:nvSpPr>
          <p:cNvPr id="4" name="テキスト ボックス 3"/>
          <p:cNvSpPr txBox="1"/>
          <p:nvPr/>
        </p:nvSpPr>
        <p:spPr>
          <a:xfrm>
            <a:off x="384509" y="937370"/>
            <a:ext cx="8698862" cy="707886"/>
          </a:xfrm>
          <a:prstGeom prst="rect">
            <a:avLst/>
          </a:prstGeom>
          <a:noFill/>
        </p:spPr>
        <p:txBody>
          <a:bodyPr wrap="square" rtlCol="0">
            <a:spAutoFit/>
          </a:bodyPr>
          <a:lstStyle/>
          <a:p>
            <a:r>
              <a:rPr kumimoji="1" lang="ja-JP" altLang="en-US" sz="2000" dirty="0" smtClean="0">
                <a:solidFill>
                  <a:srgbClr val="4F81BD"/>
                </a:solidFill>
                <a:latin typeface="ヒラギノ明朝 Pro W3"/>
                <a:ea typeface="ヒラギノ明朝 Pro W3"/>
                <a:cs typeface="ヒラギノ明朝 Pro W3"/>
              </a:rPr>
              <a:t>局面と、対応する解説文に対して、局面を</a:t>
            </a:r>
            <a:r>
              <a:rPr kumimoji="1" lang="ja-JP" altLang="en-US" sz="2000" b="1" dirty="0" smtClean="0">
                <a:solidFill>
                  <a:schemeClr val="accent3">
                    <a:lumMod val="50000"/>
                  </a:schemeClr>
                </a:solidFill>
                <a:latin typeface="ヒラギノ明朝 Pro W3"/>
                <a:ea typeface="ヒラギノ明朝 Pro W3"/>
                <a:cs typeface="ヒラギノ明朝 Pro W3"/>
              </a:rPr>
              <a:t>局面素性</a:t>
            </a:r>
            <a:r>
              <a:rPr kumimoji="1" lang="ja-JP" altLang="en-US" sz="2000" dirty="0" smtClean="0">
                <a:solidFill>
                  <a:srgbClr val="4F81BD"/>
                </a:solidFill>
                <a:latin typeface="ヒラギノ明朝 Pro W3"/>
                <a:ea typeface="ヒラギノ明朝 Pro W3"/>
                <a:cs typeface="ヒラギノ明朝 Pro W3"/>
              </a:rPr>
              <a:t>に、解説文に対して</a:t>
            </a:r>
            <a:endParaRPr kumimoji="1" lang="en-US" altLang="ja-JP" sz="2000" dirty="0" smtClean="0">
              <a:solidFill>
                <a:srgbClr val="4F81BD"/>
              </a:solidFill>
              <a:latin typeface="ヒラギノ明朝 Pro W3"/>
              <a:ea typeface="ヒラギノ明朝 Pro W3"/>
              <a:cs typeface="ヒラギノ明朝 Pro W3"/>
            </a:endParaRPr>
          </a:p>
          <a:p>
            <a:r>
              <a:rPr kumimoji="1" lang="ja-JP" altLang="en-US" sz="2000" b="1" dirty="0" smtClean="0">
                <a:solidFill>
                  <a:srgbClr val="4F6228"/>
                </a:solidFill>
                <a:latin typeface="ヒラギノ明朝 Pro W3"/>
                <a:ea typeface="ヒラギノ明朝 Pro W3"/>
                <a:cs typeface="ヒラギノ明朝 Pro W3"/>
              </a:rPr>
              <a:t>単語分割</a:t>
            </a:r>
            <a:r>
              <a:rPr kumimoji="1" lang="ja-JP" altLang="en-US" sz="2000" dirty="0" smtClean="0">
                <a:solidFill>
                  <a:srgbClr val="4F81BD"/>
                </a:solidFill>
                <a:latin typeface="ヒラギノ明朝 Pro W3"/>
                <a:ea typeface="ヒラギノ明朝 Pro W3"/>
                <a:cs typeface="ヒラギノ明朝 Pro W3"/>
              </a:rPr>
              <a:t>と</a:t>
            </a:r>
            <a:r>
              <a:rPr lang="ja-JP" altLang="en-US" sz="2000" b="1" dirty="0" smtClean="0">
                <a:solidFill>
                  <a:srgbClr val="4F6228"/>
                </a:solidFill>
                <a:latin typeface="ヒラギノ明朝 Pro W3"/>
                <a:ea typeface="ヒラギノ明朝 Pro W3"/>
                <a:cs typeface="ヒラギノ明朝 Pro W3"/>
              </a:rPr>
              <a:t>固有表現抽出</a:t>
            </a:r>
            <a:r>
              <a:rPr lang="ja-JP" altLang="en-US" sz="2000" b="1" dirty="0" smtClean="0">
                <a:solidFill>
                  <a:schemeClr val="accent1"/>
                </a:solidFill>
                <a:latin typeface="ヒラギノ明朝 Pro W3"/>
                <a:ea typeface="ヒラギノ明朝 Pro W3"/>
                <a:cs typeface="ヒラギノ明朝 Pro W3"/>
              </a:rPr>
              <a:t>を行い、出力を</a:t>
            </a:r>
            <a:r>
              <a:rPr lang="ja-JP" altLang="en-US" sz="2000" dirty="0" smtClean="0">
                <a:solidFill>
                  <a:srgbClr val="4F81BD"/>
                </a:solidFill>
                <a:latin typeface="ヒラギノ明朝 Pro W3"/>
                <a:ea typeface="ヒラギノ明朝 Pro W3"/>
                <a:cs typeface="ヒラギノ明朝 Pro W3"/>
              </a:rPr>
              <a:t>特徴語とする</a:t>
            </a:r>
            <a:r>
              <a:rPr lang="ja-JP" altLang="en-US" sz="2000" dirty="0" smtClean="0">
                <a:solidFill>
                  <a:srgbClr val="4F81BD"/>
                </a:solidFill>
              </a:rPr>
              <a:t>。それらを学習する。</a:t>
            </a:r>
            <a:endParaRPr kumimoji="1" lang="ja-JP" altLang="en-US" sz="2000" dirty="0">
              <a:solidFill>
                <a:srgbClr val="4F81BD"/>
              </a:solidFill>
            </a:endParaRPr>
          </a:p>
        </p:txBody>
      </p:sp>
      <p:sp>
        <p:nvSpPr>
          <p:cNvPr id="137" name="テキスト ボックス 136"/>
          <p:cNvSpPr txBox="1"/>
          <p:nvPr/>
        </p:nvSpPr>
        <p:spPr>
          <a:xfrm>
            <a:off x="4248347" y="2943279"/>
            <a:ext cx="2945701" cy="707886"/>
          </a:xfrm>
          <a:prstGeom prst="rect">
            <a:avLst/>
          </a:prstGeom>
          <a:solidFill>
            <a:srgbClr val="FFFFFF"/>
          </a:solidFill>
          <a:ln>
            <a:solidFill>
              <a:srgbClr val="1F497D"/>
            </a:solidFill>
          </a:ln>
        </p:spPr>
        <p:txBody>
          <a:bodyPr wrap="square" rtlCol="0">
            <a:spAutoFit/>
          </a:bodyPr>
          <a:lstStyle/>
          <a:p>
            <a:r>
              <a:rPr lang="ja-JP" altLang="en-US" sz="2000" b="1" dirty="0" smtClean="0">
                <a:latin typeface="+mj-ea"/>
                <a:ea typeface="+mj-ea"/>
                <a:cs typeface="ヒラギノ丸ゴ Pro W4"/>
              </a:rPr>
              <a:t>ゴキゲン中飛車</a:t>
            </a:r>
            <a:r>
              <a:rPr lang="en-US" altLang="en-US" sz="2000" dirty="0" smtClean="0">
                <a:latin typeface="+mj-ea"/>
                <a:ea typeface="+mj-ea"/>
                <a:cs typeface="ヒラギノ丸ゴ Pro W4"/>
              </a:rPr>
              <a:t>対</a:t>
            </a:r>
          </a:p>
          <a:p>
            <a:r>
              <a:rPr lang="en-US" altLang="en-US" sz="2000" b="1" dirty="0" smtClean="0">
                <a:latin typeface="+mj-ea"/>
                <a:ea typeface="+mj-ea"/>
                <a:cs typeface="ヒラギノ丸ゴ Pro W4"/>
              </a:rPr>
              <a:t>丸山ワクチン</a:t>
            </a:r>
            <a:r>
              <a:rPr lang="en-US" altLang="en-US" sz="2000" dirty="0" smtClean="0">
                <a:latin typeface="+mj-ea"/>
                <a:ea typeface="+mj-ea"/>
                <a:cs typeface="ヒラギノ丸ゴ Pro W4"/>
              </a:rPr>
              <a:t>に似た形。</a:t>
            </a:r>
            <a:endParaRPr lang="en-US" altLang="ja-JP" sz="2000" dirty="0" smtClean="0">
              <a:latin typeface="+mj-ea"/>
              <a:ea typeface="+mj-ea"/>
              <a:cs typeface="ヒラギノ丸ゴ Pro W4"/>
            </a:endParaRPr>
          </a:p>
        </p:txBody>
      </p:sp>
      <p:pic>
        <p:nvPicPr>
          <p:cNvPr id="138" name="図 137"/>
          <p:cNvPicPr>
            <a:picLocks noChangeAspect="1"/>
          </p:cNvPicPr>
          <p:nvPr/>
        </p:nvPicPr>
        <p:blipFill rotWithShape="1">
          <a:blip r:embed="rId3"/>
          <a:srcRect l="12546" t="13253" r="11837" b="12960"/>
          <a:stretch/>
        </p:blipFill>
        <p:spPr>
          <a:xfrm>
            <a:off x="1959413" y="2022336"/>
            <a:ext cx="2055723" cy="2086209"/>
          </a:xfrm>
          <a:prstGeom prst="rect">
            <a:avLst/>
          </a:prstGeom>
        </p:spPr>
      </p:pic>
      <p:grpSp>
        <p:nvGrpSpPr>
          <p:cNvPr id="13" name="図形グループ 12"/>
          <p:cNvGrpSpPr/>
          <p:nvPr/>
        </p:nvGrpSpPr>
        <p:grpSpPr>
          <a:xfrm>
            <a:off x="457200" y="3046421"/>
            <a:ext cx="1040071" cy="2071183"/>
            <a:chOff x="1510771" y="3712148"/>
            <a:chExt cx="1040071" cy="2071183"/>
          </a:xfrm>
        </p:grpSpPr>
        <p:sp>
          <p:nvSpPr>
            <p:cNvPr id="3" name="下矢印 2"/>
            <p:cNvSpPr/>
            <p:nvPr/>
          </p:nvSpPr>
          <p:spPr>
            <a:xfrm rot="16200000">
              <a:off x="1877550" y="5110040"/>
              <a:ext cx="317461" cy="1029122"/>
            </a:xfrm>
            <a:prstGeom prst="downArrow">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10771" y="3712148"/>
              <a:ext cx="208005" cy="1980677"/>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1" name="正方形/長方形 20"/>
          <p:cNvSpPr/>
          <p:nvPr/>
        </p:nvSpPr>
        <p:spPr>
          <a:xfrm>
            <a:off x="1795404" y="1905075"/>
            <a:ext cx="5616129" cy="2353973"/>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4" name="台形 283"/>
          <p:cNvSpPr/>
          <p:nvPr/>
        </p:nvSpPr>
        <p:spPr>
          <a:xfrm>
            <a:off x="4248347" y="2624945"/>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解説文</a:t>
            </a:r>
            <a:endParaRPr kumimoji="1" lang="ja-JP" altLang="en-US" dirty="0">
              <a:solidFill>
                <a:srgbClr val="FFFFFF"/>
              </a:solidFill>
            </a:endParaRPr>
          </a:p>
        </p:txBody>
      </p:sp>
      <p:sp>
        <p:nvSpPr>
          <p:cNvPr id="55" name="台形 54"/>
          <p:cNvSpPr/>
          <p:nvPr/>
        </p:nvSpPr>
        <p:spPr>
          <a:xfrm>
            <a:off x="1722862" y="4449386"/>
            <a:ext cx="1696211" cy="302475"/>
          </a:xfrm>
          <a:prstGeom prst="trapezoid">
            <a:avLst>
              <a:gd name="adj" fmla="val 0"/>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FFFFFF"/>
                </a:solidFill>
              </a:rPr>
              <a:t>局面素性</a:t>
            </a:r>
            <a:endParaRPr kumimoji="1" lang="ja-JP" altLang="en-US" dirty="0">
              <a:solidFill>
                <a:srgbClr val="FFFFFF"/>
              </a:solidFill>
            </a:endParaRPr>
          </a:p>
        </p:txBody>
      </p:sp>
      <p:sp>
        <p:nvSpPr>
          <p:cNvPr id="56" name="正方形/長方形 55"/>
          <p:cNvSpPr/>
          <p:nvPr/>
        </p:nvSpPr>
        <p:spPr>
          <a:xfrm>
            <a:off x="1722861" y="4765555"/>
            <a:ext cx="1696211" cy="1637431"/>
          </a:xfrm>
          <a:prstGeom prst="rect">
            <a:avLst/>
          </a:prstGeom>
          <a:noFill/>
          <a:ln w="22225">
            <a:solidFill>
              <a:srgbClr val="1F49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aphicFrame>
        <p:nvGraphicFramePr>
          <p:cNvPr id="59" name="表 58"/>
          <p:cNvGraphicFramePr>
            <a:graphicFrameLocks noGrp="1"/>
          </p:cNvGraphicFramePr>
          <p:nvPr>
            <p:extLst>
              <p:ext uri="{D42A27DB-BD31-4B8C-83A1-F6EECF244321}">
                <p14:modId xmlns:p14="http://schemas.microsoft.com/office/powerpoint/2010/main" val="2173232074"/>
              </p:ext>
            </p:extLst>
          </p:nvPr>
        </p:nvGraphicFramePr>
        <p:xfrm>
          <a:off x="1938182" y="4897554"/>
          <a:ext cx="1265406" cy="1478280"/>
        </p:xfrm>
        <a:graphic>
          <a:graphicData uri="http://schemas.openxmlformats.org/drawingml/2006/table">
            <a:tbl>
              <a:tblPr firstRow="1" bandRow="1">
                <a:tableStyleId>{2D5ABB26-0587-4C30-8999-92F81FD0307C}</a:tableStyleId>
              </a:tblPr>
              <a:tblGrid>
                <a:gridCol w="466230"/>
                <a:gridCol w="799176"/>
              </a:tblGrid>
              <a:tr h="119933">
                <a:tc>
                  <a:txBody>
                    <a:bodyPr/>
                    <a:lstStyle/>
                    <a:p>
                      <a:r>
                        <a:rPr kumimoji="1" lang="en-US" altLang="ja-JP" dirty="0" smtClean="0">
                          <a:latin typeface="+mj-ea"/>
                          <a:ea typeface="+mj-ea"/>
                        </a:rPr>
                        <a:t>1:</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0.23</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2:</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0.34</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3:</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dirty="0" smtClean="0">
                          <a:latin typeface="+mj-ea"/>
                          <a:ea typeface="+mj-ea"/>
                        </a:rPr>
                        <a:t>0.45</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kumimoji="1" lang="en-US" altLang="ja-JP" dirty="0" smtClean="0">
                          <a:latin typeface="+mj-ea"/>
                          <a:ea typeface="+mj-ea"/>
                        </a:rPr>
                        <a:t>4:</a:t>
                      </a: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dirty="0" smtClean="0">
                          <a:latin typeface="+mj-ea"/>
                          <a:ea typeface="+mj-ea"/>
                        </a:rPr>
                        <a:t>0.56</a:t>
                      </a:r>
                      <a:endParaRPr kumimoji="1" lang="ja-JP" altLang="en-US" dirty="0">
                        <a:latin typeface="+mj-ea"/>
                        <a:ea typeface="+mj-ea"/>
                      </a:endParaRPr>
                    </a:p>
                  </a:txBody>
                  <a:tcPr>
                    <a:lnL w="12700" cap="flat" cmpd="sng" algn="ctr">
                      <a:no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63" name="四角形吹き出し 62"/>
          <p:cNvSpPr/>
          <p:nvPr/>
        </p:nvSpPr>
        <p:spPr>
          <a:xfrm>
            <a:off x="44435" y="2019222"/>
            <a:ext cx="1597688" cy="822943"/>
          </a:xfrm>
          <a:prstGeom prst="wedgeRectCallout">
            <a:avLst>
              <a:gd name="adj1" fmla="val -15554"/>
              <a:gd name="adj2" fmla="val 71814"/>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4435" y="2111437"/>
            <a:ext cx="1866335" cy="677108"/>
          </a:xfrm>
          <a:prstGeom prst="rect">
            <a:avLst/>
          </a:prstGeom>
          <a:noFill/>
        </p:spPr>
        <p:txBody>
          <a:bodyPr wrap="square" rtlCol="0">
            <a:spAutoFit/>
          </a:bodyPr>
          <a:lstStyle/>
          <a:p>
            <a:r>
              <a:rPr lang="ja-JP" altLang="en-US" sz="1900" dirty="0" smtClean="0">
                <a:solidFill>
                  <a:schemeClr val="bg1"/>
                </a:solidFill>
                <a:latin typeface="+mj-ea"/>
                <a:ea typeface="+mj-ea"/>
              </a:rPr>
              <a:t>二</a:t>
            </a:r>
            <a:r>
              <a:rPr kumimoji="1" lang="ja-JP" altLang="en-US" sz="1900" dirty="0" smtClean="0">
                <a:solidFill>
                  <a:schemeClr val="bg1"/>
                </a:solidFill>
                <a:latin typeface="+mj-ea"/>
                <a:ea typeface="+mj-ea"/>
              </a:rPr>
              <a:t>駒間の関係</a:t>
            </a:r>
            <a:endParaRPr kumimoji="1" lang="en-US" altLang="ja-JP" sz="1900" dirty="0" smtClean="0">
              <a:solidFill>
                <a:schemeClr val="bg1"/>
              </a:solidFill>
              <a:latin typeface="+mj-ea"/>
              <a:ea typeface="+mj-ea"/>
            </a:endParaRPr>
          </a:p>
          <a:p>
            <a:r>
              <a:rPr kumimoji="1" lang="ja-JP" altLang="en-US" sz="1900" dirty="0" smtClean="0">
                <a:solidFill>
                  <a:schemeClr val="bg1"/>
                </a:solidFill>
                <a:latin typeface="+mj-ea"/>
                <a:ea typeface="+mj-ea"/>
              </a:rPr>
              <a:t>などを素性</a:t>
            </a:r>
            <a:endParaRPr kumimoji="1" lang="ja-JP" altLang="en-US" sz="1900" dirty="0">
              <a:solidFill>
                <a:schemeClr val="bg1"/>
              </a:solidFill>
              <a:latin typeface="+mj-ea"/>
              <a:ea typeface="+mj-ea"/>
            </a:endParaRPr>
          </a:p>
        </p:txBody>
      </p:sp>
      <p:sp>
        <p:nvSpPr>
          <p:cNvPr id="5" name="スライド番号プレースホルダー 4"/>
          <p:cNvSpPr>
            <a:spLocks noGrp="1"/>
          </p:cNvSpPr>
          <p:nvPr>
            <p:ph type="sldNum" sz="quarter" idx="12"/>
          </p:nvPr>
        </p:nvSpPr>
        <p:spPr/>
        <p:txBody>
          <a:bodyPr/>
          <a:lstStyle/>
          <a:p>
            <a:fld id="{0C6B4AF7-E0BF-8148-B722-CF10BCBECCA6}" type="slidenum">
              <a:rPr kumimoji="1" lang="ja-JP" altLang="en-US" smtClean="0"/>
              <a:t>9</a:t>
            </a:fld>
            <a:endParaRPr kumimoji="1" lang="ja-JP" altLang="en-US"/>
          </a:p>
        </p:txBody>
      </p:sp>
    </p:spTree>
    <p:extLst>
      <p:ext uri="{BB962C8B-B14F-4D97-AF65-F5344CB8AC3E}">
        <p14:creationId xmlns:p14="http://schemas.microsoft.com/office/powerpoint/2010/main" val="6262115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ペーパー">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4451</TotalTime>
  <Words>3440</Words>
  <Application>Microsoft Macintosh PowerPoint</Application>
  <PresentationFormat>画面に合わせる (4:3)</PresentationFormat>
  <Paragraphs>807</Paragraphs>
  <Slides>23</Slides>
  <Notes>22</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ホワイト</vt:lpstr>
      <vt:lpstr>特徴語との自動対応による ゲーム局面の検索</vt:lpstr>
      <vt:lpstr>研究概要</vt:lpstr>
      <vt:lpstr>研究概要(背景)</vt:lpstr>
      <vt:lpstr>研究概要</vt:lpstr>
      <vt:lpstr>研究概要</vt:lpstr>
      <vt:lpstr>関連研究</vt:lpstr>
      <vt:lpstr>関連研究</vt:lpstr>
      <vt:lpstr>関連研究</vt:lpstr>
      <vt:lpstr>提案手法(学習)</vt:lpstr>
      <vt:lpstr>提案手法(学習)</vt:lpstr>
      <vt:lpstr>提案手法(学習)</vt:lpstr>
      <vt:lpstr>特徴語とは…?</vt:lpstr>
      <vt:lpstr>提案手法(出力)</vt:lpstr>
      <vt:lpstr>PowerPoint プレゼンテーション</vt:lpstr>
      <vt:lpstr>実験設定</vt:lpstr>
      <vt:lpstr>実験設定</vt:lpstr>
      <vt:lpstr>結果</vt:lpstr>
      <vt:lpstr>結果</vt:lpstr>
      <vt:lpstr>結果例</vt:lpstr>
      <vt:lpstr>結果例</vt:lpstr>
      <vt:lpstr>結果例</vt:lpstr>
      <vt:lpstr>まとめ/今後の展望</vt:lpstr>
      <vt:lpstr>提案手法(検索)</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特徴語との自動対応による ゲーム局面の検索</dc:title>
  <dc:creator>atsushi ushiku</dc:creator>
  <cp:lastModifiedBy>atsushi ushiku</cp:lastModifiedBy>
  <cp:revision>59</cp:revision>
  <dcterms:created xsi:type="dcterms:W3CDTF">2016-02-27T08:25:22Z</dcterms:created>
  <dcterms:modified xsi:type="dcterms:W3CDTF">2016-03-02T01:41:49Z</dcterms:modified>
</cp:coreProperties>
</file>